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422" r:id="rId2"/>
    <p:sldId id="410" r:id="rId3"/>
    <p:sldId id="387" r:id="rId4"/>
    <p:sldId id="388" r:id="rId5"/>
    <p:sldId id="521" r:id="rId6"/>
    <p:sldId id="644" r:id="rId7"/>
    <p:sldId id="418" r:id="rId8"/>
    <p:sldId id="545" r:id="rId9"/>
    <p:sldId id="685" r:id="rId10"/>
    <p:sldId id="319" r:id="rId11"/>
    <p:sldId id="678" r:id="rId12"/>
    <p:sldId id="546" r:id="rId13"/>
    <p:sldId id="352" r:id="rId14"/>
    <p:sldId id="547" r:id="rId15"/>
    <p:sldId id="354" r:id="rId16"/>
    <p:sldId id="355" r:id="rId17"/>
    <p:sldId id="453" r:id="rId18"/>
    <p:sldId id="454" r:id="rId19"/>
    <p:sldId id="455" r:id="rId20"/>
    <p:sldId id="456" r:id="rId21"/>
    <p:sldId id="605" r:id="rId22"/>
    <p:sldId id="397" r:id="rId23"/>
    <p:sldId id="398" r:id="rId24"/>
    <p:sldId id="614" r:id="rId25"/>
    <p:sldId id="903" r:id="rId26"/>
    <p:sldId id="907" r:id="rId27"/>
    <p:sldId id="904" r:id="rId28"/>
    <p:sldId id="905" r:id="rId29"/>
    <p:sldId id="906" r:id="rId30"/>
    <p:sldId id="437" r:id="rId31"/>
    <p:sldId id="441" r:id="rId32"/>
    <p:sldId id="309" r:id="rId33"/>
    <p:sldId id="271" r:id="rId34"/>
    <p:sldId id="272" r:id="rId35"/>
    <p:sldId id="277" r:id="rId36"/>
    <p:sldId id="276" r:id="rId37"/>
    <p:sldId id="278" r:id="rId38"/>
    <p:sldId id="280" r:id="rId39"/>
    <p:sldId id="281" r:id="rId40"/>
    <p:sldId id="361" r:id="rId41"/>
    <p:sldId id="310" r:id="rId42"/>
    <p:sldId id="312" r:id="rId43"/>
    <p:sldId id="314" r:id="rId44"/>
    <p:sldId id="315" r:id="rId45"/>
    <p:sldId id="316" r:id="rId46"/>
    <p:sldId id="317" r:id="rId47"/>
    <p:sldId id="318" r:id="rId48"/>
    <p:sldId id="320" r:id="rId49"/>
    <p:sldId id="296" r:id="rId50"/>
    <p:sldId id="297" r:id="rId51"/>
    <p:sldId id="298" r:id="rId52"/>
    <p:sldId id="299" r:id="rId53"/>
    <p:sldId id="300" r:id="rId54"/>
    <p:sldId id="302" r:id="rId55"/>
    <p:sldId id="304" r:id="rId56"/>
    <p:sldId id="303" r:id="rId57"/>
    <p:sldId id="305" r:id="rId58"/>
    <p:sldId id="306" r:id="rId59"/>
    <p:sldId id="307" r:id="rId60"/>
    <p:sldId id="30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4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58D2F-782C-409F-A69C-88B9C3BE6B27}" type="datetimeFigureOut">
              <a:rPr lang="en-US" smtClean="0"/>
              <a:t>6/18/2023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5CDF9-764C-4916-8777-48B386FB8CC7}" type="slidenum">
              <a:rPr lang="en-US" smtClean="0"/>
              <a:t>‹#›</a:t>
            </a:fld>
            <a:endParaRPr lang="en-US"/>
          </a:p>
        </p:txBody>
      </p:sp>
    </p:spTree>
    <p:extLst>
      <p:ext uri="{BB962C8B-B14F-4D97-AF65-F5344CB8AC3E}">
        <p14:creationId xmlns:p14="http://schemas.microsoft.com/office/powerpoint/2010/main" val="251372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a:t>
            </a:r>
            <a:r>
              <a:rPr lang="en-US" baseline="0" dirty="0"/>
              <a:t> : existence of a distinctive pattern. Then decide what you can let slide : change in length of period, dampening, high noise</a:t>
            </a:r>
          </a:p>
          <a:p>
            <a:r>
              <a:rPr lang="en-US" baseline="0" dirty="0"/>
              <a:t>periodicity geometrically : should be a circle in some parameter space. geometric properties of this circle are scores of periodicity</a:t>
            </a:r>
          </a:p>
          <a:p>
            <a:r>
              <a:rPr lang="en-US" baseline="0" dirty="0"/>
              <a:t>persistent homology is more than topological, it is metric.</a:t>
            </a:r>
            <a:endParaRPr lang="en-US" dirty="0"/>
          </a:p>
        </p:txBody>
      </p:sp>
      <p:sp>
        <p:nvSpPr>
          <p:cNvPr id="4" name="Slide Number Placeholder 3"/>
          <p:cNvSpPr>
            <a:spLocks noGrp="1"/>
          </p:cNvSpPr>
          <p:nvPr>
            <p:ph type="sldNum" sz="quarter" idx="10"/>
          </p:nvPr>
        </p:nvSpPr>
        <p:spPr/>
        <p:txBody>
          <a:bodyPr/>
          <a:lstStyle/>
          <a:p>
            <a:fld id="{A9A2E217-4EA6-4EE8-9421-FB3117587739}" type="slidenum">
              <a:rPr lang="en-US" smtClean="0"/>
              <a:t>2</a:t>
            </a:fld>
            <a:endParaRPr lang="en-US"/>
          </a:p>
        </p:txBody>
      </p:sp>
    </p:spTree>
    <p:extLst>
      <p:ext uri="{BB962C8B-B14F-4D97-AF65-F5344CB8AC3E}">
        <p14:creationId xmlns:p14="http://schemas.microsoft.com/office/powerpoint/2010/main" val="2163842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off asking a deceptively simple question: which one of these videos is the most periodic; that is, which video repeats itself the most perfectly?  Our initial goal will be to answer this question algorithmically, but in the process we will stumble into some very deep theory and a host of other applications.  But this is our starting point.</a:t>
            </a:r>
          </a:p>
        </p:txBody>
      </p:sp>
      <p:sp>
        <p:nvSpPr>
          <p:cNvPr id="4" name="Slide Number Placeholder 3"/>
          <p:cNvSpPr>
            <a:spLocks noGrp="1"/>
          </p:cNvSpPr>
          <p:nvPr>
            <p:ph type="sldNum" sz="quarter" idx="5"/>
          </p:nvPr>
        </p:nvSpPr>
        <p:spPr/>
        <p:txBody>
          <a:bodyPr/>
          <a:lstStyle/>
          <a:p>
            <a:fld id="{EDA38D73-0401-4C2B-97A6-08C369057FB7}" type="slidenum">
              <a:rPr lang="en-US" smtClean="0"/>
              <a:t>32</a:t>
            </a:fld>
            <a:endParaRPr lang="en-US"/>
          </a:p>
        </p:txBody>
      </p:sp>
    </p:spTree>
    <p:extLst>
      <p:ext uri="{BB962C8B-B14F-4D97-AF65-F5344CB8AC3E}">
        <p14:creationId xmlns:p14="http://schemas.microsoft.com/office/powerpoint/2010/main" val="2897887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main contribution has been to create a straightforward “spatiotemporal” generalization of this single variable sliding window to handle a video.  A video is a multivariate time series, where a grayscale frame that’s W pixels in width and H pixels in height can be thought of as a point in W*H dimensions.  Then, a sliding window video embedding is simply taking such a frame and its lags and concatenating them all into one huge vector in </a:t>
            </a:r>
            <a:r>
              <a:rPr lang="en-US" dirty="0" err="1"/>
              <a:t>WxHx</a:t>
            </a:r>
            <a:r>
              <a:rPr lang="en-US" dirty="0"/>
              <a:t>(M+1) dimensions (NOTE: I have some tricks to deal with the large memory footprint that such a naïve definition would cause, but they are beyond the scope of these slides).</a:t>
            </a:r>
          </a:p>
          <a:p>
            <a:endParaRPr lang="en-US" dirty="0"/>
          </a:p>
          <a:p>
            <a:r>
              <a:rPr lang="en-US" dirty="0"/>
              <a:t>Note that in this framework, 1D time series can be thought of as a single pixel video</a:t>
            </a:r>
          </a:p>
        </p:txBody>
      </p:sp>
      <p:sp>
        <p:nvSpPr>
          <p:cNvPr id="4" name="Slide Number Placeholder 3"/>
          <p:cNvSpPr>
            <a:spLocks noGrp="1"/>
          </p:cNvSpPr>
          <p:nvPr>
            <p:ph type="sldNum" sz="quarter" idx="5"/>
          </p:nvPr>
        </p:nvSpPr>
        <p:spPr/>
        <p:txBody>
          <a:bodyPr/>
          <a:lstStyle/>
          <a:p>
            <a:fld id="{EDA38D73-0401-4C2B-97A6-08C369057FB7}" type="slidenum">
              <a:rPr lang="en-US" smtClean="0"/>
              <a:t>33</a:t>
            </a:fld>
            <a:endParaRPr lang="en-US"/>
          </a:p>
        </p:txBody>
      </p:sp>
    </p:spTree>
    <p:extLst>
      <p:ext uri="{BB962C8B-B14F-4D97-AF65-F5344CB8AC3E}">
        <p14:creationId xmlns:p14="http://schemas.microsoft.com/office/powerpoint/2010/main" val="3179257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really hit the point home, the left shows each window for a sliding window video for a woman doing jumping jacks, and the right plot shows PCA down to 3 dimensions.  And below are a couple of references where I define this and talk about some computational tricks</a:t>
            </a:r>
          </a:p>
        </p:txBody>
      </p:sp>
      <p:sp>
        <p:nvSpPr>
          <p:cNvPr id="4" name="Slide Number Placeholder 3"/>
          <p:cNvSpPr>
            <a:spLocks noGrp="1"/>
          </p:cNvSpPr>
          <p:nvPr>
            <p:ph type="sldNum" sz="quarter" idx="5"/>
          </p:nvPr>
        </p:nvSpPr>
        <p:spPr/>
        <p:txBody>
          <a:bodyPr/>
          <a:lstStyle/>
          <a:p>
            <a:fld id="{EDA38D73-0401-4C2B-97A6-08C369057FB7}" type="slidenum">
              <a:rPr lang="en-US" smtClean="0"/>
              <a:t>34</a:t>
            </a:fld>
            <a:endParaRPr lang="en-US"/>
          </a:p>
        </p:txBody>
      </p:sp>
    </p:spTree>
    <p:extLst>
      <p:ext uri="{BB962C8B-B14F-4D97-AF65-F5344CB8AC3E}">
        <p14:creationId xmlns:p14="http://schemas.microsoft.com/office/powerpoint/2010/main" val="366740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 little bit now about the geometry of this embedding when a video is perfectly periodic.  A perfectly periodic video is such that every pixel can be written as a Fourier series.  Then we can stack up the Fourier coefficients for each pixel into a vector and write a video as a vector Fourier series.  And then we can write a sliding window in that form as well</a:t>
            </a:r>
          </a:p>
        </p:txBody>
      </p:sp>
      <p:sp>
        <p:nvSpPr>
          <p:cNvPr id="4" name="Slide Number Placeholder 3"/>
          <p:cNvSpPr>
            <a:spLocks noGrp="1"/>
          </p:cNvSpPr>
          <p:nvPr>
            <p:ph type="sldNum" sz="quarter" idx="5"/>
          </p:nvPr>
        </p:nvSpPr>
        <p:spPr/>
        <p:txBody>
          <a:bodyPr/>
          <a:lstStyle/>
          <a:p>
            <a:fld id="{EDA38D73-0401-4C2B-97A6-08C369057FB7}" type="slidenum">
              <a:rPr lang="en-US" smtClean="0"/>
              <a:t>35</a:t>
            </a:fld>
            <a:endParaRPr lang="en-US"/>
          </a:p>
        </p:txBody>
      </p:sp>
    </p:spTree>
    <p:extLst>
      <p:ext uri="{BB962C8B-B14F-4D97-AF65-F5344CB8AC3E}">
        <p14:creationId xmlns:p14="http://schemas.microsoft.com/office/powerpoint/2010/main" val="1818263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just play a trick from high school trigonometry where we can separate out the cosine of a sum into the product of two cosines minus the product of two sines.  When we do this, we end up with a component that only depends on the lag Tau, which is fixed, and a component that depends on t, for both sine and cosine.  But what we notice is, for each frequency, this is simply parameterizing an ellipse.  So the space curve we end up with simultaneously traverses K different ellipses for K frequencies.  In other words, it traces a path on the K-torus.  And we need </a:t>
            </a:r>
            <a:r>
              <a:rPr lang="en-US" b="1" dirty="0"/>
              <a:t>2K dimensions for K Fourier components</a:t>
            </a:r>
            <a:r>
              <a:rPr lang="en-US" dirty="0"/>
              <a:t> to properly represent all of the geometry.</a:t>
            </a:r>
          </a:p>
        </p:txBody>
      </p:sp>
      <p:sp>
        <p:nvSpPr>
          <p:cNvPr id="4" name="Slide Number Placeholder 3"/>
          <p:cNvSpPr>
            <a:spLocks noGrp="1"/>
          </p:cNvSpPr>
          <p:nvPr>
            <p:ph type="sldNum" sz="quarter" idx="5"/>
          </p:nvPr>
        </p:nvSpPr>
        <p:spPr/>
        <p:txBody>
          <a:bodyPr/>
          <a:lstStyle/>
          <a:p>
            <a:fld id="{EDA38D73-0401-4C2B-97A6-08C369057FB7}" type="slidenum">
              <a:rPr lang="en-US" smtClean="0"/>
              <a:t>36</a:t>
            </a:fld>
            <a:endParaRPr lang="en-US"/>
          </a:p>
        </p:txBody>
      </p:sp>
    </p:spTree>
    <p:extLst>
      <p:ext uri="{BB962C8B-B14F-4D97-AF65-F5344CB8AC3E}">
        <p14:creationId xmlns:p14="http://schemas.microsoft.com/office/powerpoint/2010/main" val="87078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practice, how many Fourier coefficients do we need for “natural videos”?  Let’s look at this pixel I’ve highlighted in green over time.  Notice that there are sharp transitions when the pixel switches from background to foreground and back again, which makes it almost look like a square wave.  This suggests we may need many harmonics to faithfully represent this pixel.</a:t>
            </a:r>
          </a:p>
        </p:txBody>
      </p:sp>
      <p:sp>
        <p:nvSpPr>
          <p:cNvPr id="4" name="Slide Number Placeholder 3"/>
          <p:cNvSpPr>
            <a:spLocks noGrp="1"/>
          </p:cNvSpPr>
          <p:nvPr>
            <p:ph type="sldNum" sz="quarter" idx="5"/>
          </p:nvPr>
        </p:nvSpPr>
        <p:spPr/>
        <p:txBody>
          <a:bodyPr/>
          <a:lstStyle/>
          <a:p>
            <a:fld id="{EDA38D73-0401-4C2B-97A6-08C369057FB7}" type="slidenum">
              <a:rPr lang="en-US" smtClean="0"/>
              <a:t>37</a:t>
            </a:fld>
            <a:endParaRPr lang="en-US"/>
          </a:p>
        </p:txBody>
      </p:sp>
    </p:spTree>
    <p:extLst>
      <p:ext uri="{BB962C8B-B14F-4D97-AF65-F5344CB8AC3E}">
        <p14:creationId xmlns:p14="http://schemas.microsoft.com/office/powerpoint/2010/main" val="500321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experiment we can do is to perform PCA and look at the principal axes we need to explain most of the variance.  In this case, each principal axis is itself a video, since it describes a frame and its lags.  So we can play it back as a video.  What we notice is that PCA recovers the Fourier series coefficients; principal components come in “in phase” and “quadrature” pairs</a:t>
            </a:r>
          </a:p>
        </p:txBody>
      </p:sp>
      <p:sp>
        <p:nvSpPr>
          <p:cNvPr id="4" name="Slide Number Placeholder 3"/>
          <p:cNvSpPr>
            <a:spLocks noGrp="1"/>
          </p:cNvSpPr>
          <p:nvPr>
            <p:ph type="sldNum" sz="quarter" idx="5"/>
          </p:nvPr>
        </p:nvSpPr>
        <p:spPr/>
        <p:txBody>
          <a:bodyPr/>
          <a:lstStyle/>
          <a:p>
            <a:fld id="{EDA38D73-0401-4C2B-97A6-08C369057FB7}" type="slidenum">
              <a:rPr lang="en-US" smtClean="0"/>
              <a:t>38</a:t>
            </a:fld>
            <a:endParaRPr lang="en-US"/>
          </a:p>
        </p:txBody>
      </p:sp>
    </p:spTree>
    <p:extLst>
      <p:ext uri="{BB962C8B-B14F-4D97-AF65-F5344CB8AC3E}">
        <p14:creationId xmlns:p14="http://schemas.microsoft.com/office/powerpoint/2010/main" val="255058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that illuminates why one might need these time lags for </a:t>
            </a:r>
            <a:r>
              <a:rPr lang="en-US" dirty="0" err="1"/>
              <a:t>takens</a:t>
            </a:r>
            <a:r>
              <a:rPr lang="en-US" dirty="0"/>
              <a:t> is an example of a pendulum swinging by.  It has mirror symmetry in the second half of its period, so if we do PCA on just the raw frames, we see that we trace a path going from left to right, and then we retrace the path going from right to left.  In other words, if I just give you a single image of the pendulum, you don’t know if it’s swinging left or right, so it’s impossible to disambiguate “going there” from “coming back.”  But if I just add one extra frame, I get the time history I need to disambiguate them.  Another way to look at this is that the embeddings are allowing us to numerically approximate derivatives.</a:t>
            </a:r>
          </a:p>
        </p:txBody>
      </p:sp>
      <p:sp>
        <p:nvSpPr>
          <p:cNvPr id="4" name="Slide Number Placeholder 3"/>
          <p:cNvSpPr>
            <a:spLocks noGrp="1"/>
          </p:cNvSpPr>
          <p:nvPr>
            <p:ph type="sldNum" sz="quarter" idx="5"/>
          </p:nvPr>
        </p:nvSpPr>
        <p:spPr/>
        <p:txBody>
          <a:bodyPr/>
          <a:lstStyle/>
          <a:p>
            <a:fld id="{EDA38D73-0401-4C2B-97A6-08C369057FB7}" type="slidenum">
              <a:rPr lang="en-US" smtClean="0"/>
              <a:t>39</a:t>
            </a:fld>
            <a:endParaRPr lang="en-US"/>
          </a:p>
        </p:txBody>
      </p:sp>
    </p:spTree>
    <p:extLst>
      <p:ext uri="{BB962C8B-B14F-4D97-AF65-F5344CB8AC3E}">
        <p14:creationId xmlns:p14="http://schemas.microsoft.com/office/powerpoint/2010/main" val="3959703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that illuminates why one might need these time lags for </a:t>
            </a:r>
            <a:r>
              <a:rPr lang="en-US" dirty="0" err="1"/>
              <a:t>takens</a:t>
            </a:r>
            <a:r>
              <a:rPr lang="en-US" dirty="0"/>
              <a:t> is an example of a pendulum swinging by.  It has mirror symmetry in the second half of its period, so if we do PCA on just the raw frames, we see that we trace a path going from left to right, and then we retrace the path going from right to left.  In other words, if I just give you a single image of the pendulum, you don’t know if it’s swinging left or right, so it’s impossible to disambiguate “going there” from “coming back.”  But if I just add one extra frame, I get the time history I need to disambiguate them.  Another way to look at this is that the embeddings are allowing us to numerically approximate derivatives.</a:t>
            </a:r>
          </a:p>
        </p:txBody>
      </p:sp>
      <p:sp>
        <p:nvSpPr>
          <p:cNvPr id="4" name="Slide Number Placeholder 3"/>
          <p:cNvSpPr>
            <a:spLocks noGrp="1"/>
          </p:cNvSpPr>
          <p:nvPr>
            <p:ph type="sldNum" sz="quarter" idx="5"/>
          </p:nvPr>
        </p:nvSpPr>
        <p:spPr/>
        <p:txBody>
          <a:bodyPr/>
          <a:lstStyle/>
          <a:p>
            <a:fld id="{EDA38D73-0401-4C2B-97A6-08C369057FB7}" type="slidenum">
              <a:rPr lang="en-US" smtClean="0"/>
              <a:t>40</a:t>
            </a:fld>
            <a:endParaRPr lang="en-US"/>
          </a:p>
        </p:txBody>
      </p:sp>
    </p:spTree>
    <p:extLst>
      <p:ext uri="{BB962C8B-B14F-4D97-AF65-F5344CB8AC3E}">
        <p14:creationId xmlns:p14="http://schemas.microsoft.com/office/powerpoint/2010/main" val="3015284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about some work I did with Jose </a:t>
            </a:r>
            <a:r>
              <a:rPr lang="en-US" dirty="0" err="1"/>
              <a:t>Perea</a:t>
            </a:r>
            <a:r>
              <a:rPr lang="en-US" dirty="0"/>
              <a:t> to validate this sliding window video approach</a:t>
            </a:r>
          </a:p>
        </p:txBody>
      </p:sp>
      <p:sp>
        <p:nvSpPr>
          <p:cNvPr id="4" name="Slide Number Placeholder 3"/>
          <p:cNvSpPr>
            <a:spLocks noGrp="1"/>
          </p:cNvSpPr>
          <p:nvPr>
            <p:ph type="sldNum" sz="quarter" idx="5"/>
          </p:nvPr>
        </p:nvSpPr>
        <p:spPr/>
        <p:txBody>
          <a:bodyPr/>
          <a:lstStyle/>
          <a:p>
            <a:fld id="{EDA38D73-0401-4C2B-97A6-08C369057FB7}" type="slidenum">
              <a:rPr lang="en-US" smtClean="0"/>
              <a:t>41</a:t>
            </a:fld>
            <a:endParaRPr lang="en-US"/>
          </a:p>
        </p:txBody>
      </p:sp>
    </p:spTree>
    <p:extLst>
      <p:ext uri="{BB962C8B-B14F-4D97-AF65-F5344CB8AC3E}">
        <p14:creationId xmlns:p14="http://schemas.microsoft.com/office/powerpoint/2010/main" val="289484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search we came to sliding window embedding</a:t>
            </a:r>
            <a:r>
              <a:rPr lang="en-US" baseline="0" dirty="0"/>
              <a:t> . Rich in geometric structure. So what is the pipeline</a:t>
            </a:r>
            <a:endParaRPr lang="en-US" dirty="0"/>
          </a:p>
        </p:txBody>
      </p:sp>
      <p:sp>
        <p:nvSpPr>
          <p:cNvPr id="4" name="Slide Number Placeholder 3"/>
          <p:cNvSpPr>
            <a:spLocks noGrp="1"/>
          </p:cNvSpPr>
          <p:nvPr>
            <p:ph type="sldNum" sz="quarter" idx="10"/>
          </p:nvPr>
        </p:nvSpPr>
        <p:spPr/>
        <p:txBody>
          <a:bodyPr/>
          <a:lstStyle/>
          <a:p>
            <a:fld id="{A9A2E217-4EA6-4EE8-9421-FB3117587739}" type="slidenum">
              <a:rPr lang="en-US" smtClean="0"/>
              <a:t>5</a:t>
            </a:fld>
            <a:endParaRPr lang="en-US"/>
          </a:p>
        </p:txBody>
      </p:sp>
    </p:spTree>
    <p:extLst>
      <p:ext uri="{BB962C8B-B14F-4D97-AF65-F5344CB8AC3E}">
        <p14:creationId xmlns:p14="http://schemas.microsoft.com/office/powerpoint/2010/main" val="3340344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validate this technique, we drew 20 random creative commons videos from </a:t>
            </a:r>
            <a:r>
              <a:rPr lang="en-US" dirty="0" err="1"/>
              <a:t>Youtube</a:t>
            </a:r>
            <a:r>
              <a:rPr lang="en-US" dirty="0"/>
              <a:t> of varying degrees of </a:t>
            </a:r>
            <a:r>
              <a:rPr lang="en-US" dirty="0" err="1"/>
              <a:t>repitition</a:t>
            </a:r>
            <a:r>
              <a:rPr lang="en-US" dirty="0"/>
              <a:t>.  We then ran an experiment where we compared the rankings we got from Sw1perS on sliding window videos to rankings that humans gave to these videos.  To get at human rankings, we presented pairs of videos to humans on the Amazon mechanical </a:t>
            </a:r>
            <a:r>
              <a:rPr lang="en-US" dirty="0" err="1"/>
              <a:t>turk</a:t>
            </a:r>
            <a:r>
              <a:rPr lang="en-US" dirty="0"/>
              <a:t> and asked them which video “repeated itself more perfectly.”  We then used Hodge rank aggregation to compute a global ranking from these data.</a:t>
            </a:r>
          </a:p>
        </p:txBody>
      </p:sp>
      <p:sp>
        <p:nvSpPr>
          <p:cNvPr id="4" name="Slide Number Placeholder 3"/>
          <p:cNvSpPr>
            <a:spLocks noGrp="1"/>
          </p:cNvSpPr>
          <p:nvPr>
            <p:ph type="sldNum" sz="quarter" idx="5"/>
          </p:nvPr>
        </p:nvSpPr>
        <p:spPr/>
        <p:txBody>
          <a:bodyPr/>
          <a:lstStyle/>
          <a:p>
            <a:fld id="{EDA38D73-0401-4C2B-97A6-08C369057FB7}" type="slidenum">
              <a:rPr lang="en-US" smtClean="0"/>
              <a:t>42</a:t>
            </a:fld>
            <a:endParaRPr lang="en-US"/>
          </a:p>
        </p:txBody>
      </p:sp>
    </p:spTree>
    <p:extLst>
      <p:ext uri="{BB962C8B-B14F-4D97-AF65-F5344CB8AC3E}">
        <p14:creationId xmlns:p14="http://schemas.microsoft.com/office/powerpoint/2010/main" val="2039123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comparing the rankings we get from Sw1PerS with the human rankings, we have a higher agreement than with more traditional Fourier or autocorrelation techniques.</a:t>
            </a:r>
          </a:p>
        </p:txBody>
      </p:sp>
      <p:sp>
        <p:nvSpPr>
          <p:cNvPr id="4" name="Slide Number Placeholder 3"/>
          <p:cNvSpPr>
            <a:spLocks noGrp="1"/>
          </p:cNvSpPr>
          <p:nvPr>
            <p:ph type="sldNum" sz="quarter" idx="5"/>
          </p:nvPr>
        </p:nvSpPr>
        <p:spPr/>
        <p:txBody>
          <a:bodyPr/>
          <a:lstStyle/>
          <a:p>
            <a:fld id="{EDA38D73-0401-4C2B-97A6-08C369057FB7}" type="slidenum">
              <a:rPr lang="en-US" smtClean="0"/>
              <a:t>43</a:t>
            </a:fld>
            <a:endParaRPr lang="en-US"/>
          </a:p>
        </p:txBody>
      </p:sp>
    </p:spTree>
    <p:extLst>
      <p:ext uri="{BB962C8B-B14F-4D97-AF65-F5344CB8AC3E}">
        <p14:creationId xmlns:p14="http://schemas.microsoft.com/office/powerpoint/2010/main" val="1557162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briefly about a real application of this work to autism spectrum disorder, which was joint work with Matthew Goodwin at Northeastern and Guillermo </a:t>
            </a:r>
            <a:r>
              <a:rPr lang="en-US" dirty="0" err="1"/>
              <a:t>Saprio</a:t>
            </a:r>
            <a:r>
              <a:rPr lang="en-US" dirty="0"/>
              <a:t> at Duke</a:t>
            </a:r>
          </a:p>
        </p:txBody>
      </p:sp>
      <p:sp>
        <p:nvSpPr>
          <p:cNvPr id="4" name="Slide Number Placeholder 3"/>
          <p:cNvSpPr>
            <a:spLocks noGrp="1"/>
          </p:cNvSpPr>
          <p:nvPr>
            <p:ph type="sldNum" sz="quarter" idx="5"/>
          </p:nvPr>
        </p:nvSpPr>
        <p:spPr/>
        <p:txBody>
          <a:bodyPr/>
          <a:lstStyle/>
          <a:p>
            <a:fld id="{EDA38D73-0401-4C2B-97A6-08C369057FB7}" type="slidenum">
              <a:rPr lang="en-US" smtClean="0"/>
              <a:t>44</a:t>
            </a:fld>
            <a:endParaRPr lang="en-US"/>
          </a:p>
        </p:txBody>
      </p:sp>
    </p:spTree>
    <p:extLst>
      <p:ext uri="{BB962C8B-B14F-4D97-AF65-F5344CB8AC3E}">
        <p14:creationId xmlns:p14="http://schemas.microsoft.com/office/powerpoint/2010/main" val="3205555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Children on the autism spectrum tend to exhibit these periodic “stereotypical motor motions” (body rocking, hand flapping) during high valence emotional states (e.g. excitement, agitation), and this is ubiquitous across cultures.  We analyze data from 3-axis accelerometers placed on the </a:t>
            </a:r>
            <a:r>
              <a:rPr lang="en-US" dirty="0" err="1"/>
              <a:t>childrens</a:t>
            </a:r>
            <a:r>
              <a:rPr lang="en-US" dirty="0"/>
              <a:t>’ wrists and abdomen.  In the context of sliding window videos, we can think of these as 3-pixel videos.</a:t>
            </a:r>
          </a:p>
        </p:txBody>
      </p:sp>
      <p:sp>
        <p:nvSpPr>
          <p:cNvPr id="4" name="Slide Number Placeholder 3"/>
          <p:cNvSpPr>
            <a:spLocks noGrp="1"/>
          </p:cNvSpPr>
          <p:nvPr>
            <p:ph type="sldNum" sz="quarter" idx="5"/>
          </p:nvPr>
        </p:nvSpPr>
        <p:spPr/>
        <p:txBody>
          <a:bodyPr/>
          <a:lstStyle/>
          <a:p>
            <a:fld id="{EDA38D73-0401-4C2B-97A6-08C369057FB7}" type="slidenum">
              <a:rPr lang="en-US" smtClean="0"/>
              <a:t>45</a:t>
            </a:fld>
            <a:endParaRPr lang="en-US"/>
          </a:p>
        </p:txBody>
      </p:sp>
    </p:spTree>
    <p:extLst>
      <p:ext uri="{BB962C8B-B14F-4D97-AF65-F5344CB8AC3E}">
        <p14:creationId xmlns:p14="http://schemas.microsoft.com/office/powerpoint/2010/main" val="189328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Sw1PerS gives us an interpretable score during a rocking motion; the trunk (torso) has a higher periodicity score during rocking, while the wrists mostly remain low</a:t>
            </a:r>
          </a:p>
        </p:txBody>
      </p:sp>
      <p:sp>
        <p:nvSpPr>
          <p:cNvPr id="4" name="Slide Number Placeholder 3"/>
          <p:cNvSpPr>
            <a:spLocks noGrp="1"/>
          </p:cNvSpPr>
          <p:nvPr>
            <p:ph type="sldNum" sz="quarter" idx="5"/>
          </p:nvPr>
        </p:nvSpPr>
        <p:spPr/>
        <p:txBody>
          <a:bodyPr/>
          <a:lstStyle/>
          <a:p>
            <a:fld id="{EDA38D73-0401-4C2B-97A6-08C369057FB7}" type="slidenum">
              <a:rPr lang="en-US" smtClean="0"/>
              <a:t>46</a:t>
            </a:fld>
            <a:endParaRPr lang="en-US"/>
          </a:p>
        </p:txBody>
      </p:sp>
    </p:spTree>
    <p:extLst>
      <p:ext uri="{BB962C8B-B14F-4D97-AF65-F5344CB8AC3E}">
        <p14:creationId xmlns:p14="http://schemas.microsoft.com/office/powerpoint/2010/main" val="30383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a “flap-rock” action, both wrists and the trunk have high periodicity scores.</a:t>
            </a:r>
          </a:p>
        </p:txBody>
      </p:sp>
      <p:sp>
        <p:nvSpPr>
          <p:cNvPr id="4" name="Slide Number Placeholder 3"/>
          <p:cNvSpPr>
            <a:spLocks noGrp="1"/>
          </p:cNvSpPr>
          <p:nvPr>
            <p:ph type="sldNum" sz="quarter" idx="5"/>
          </p:nvPr>
        </p:nvSpPr>
        <p:spPr/>
        <p:txBody>
          <a:bodyPr/>
          <a:lstStyle/>
          <a:p>
            <a:fld id="{EDA38D73-0401-4C2B-97A6-08C369057FB7}" type="slidenum">
              <a:rPr lang="en-US" smtClean="0"/>
              <a:t>47</a:t>
            </a:fld>
            <a:endParaRPr lang="en-US"/>
          </a:p>
        </p:txBody>
      </p:sp>
    </p:spTree>
    <p:extLst>
      <p:ext uri="{BB962C8B-B14F-4D97-AF65-F5344CB8AC3E}">
        <p14:creationId xmlns:p14="http://schemas.microsoft.com/office/powerpoint/2010/main" val="1137801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supervised learning using the 3 Sw1Pers features from the two wrists and torso, we do almost as well as 27 more traditional recurrence quantification features, and they are much more interpretable.  Furthermore, when we combine these features with RQA features, we get an improvement in performance over either alone.  So our features are adding complementary information</a:t>
            </a:r>
          </a:p>
        </p:txBody>
      </p:sp>
      <p:sp>
        <p:nvSpPr>
          <p:cNvPr id="4" name="Slide Number Placeholder 3"/>
          <p:cNvSpPr>
            <a:spLocks noGrp="1"/>
          </p:cNvSpPr>
          <p:nvPr>
            <p:ph type="sldNum" sz="quarter" idx="5"/>
          </p:nvPr>
        </p:nvSpPr>
        <p:spPr/>
        <p:txBody>
          <a:bodyPr/>
          <a:lstStyle/>
          <a:p>
            <a:fld id="{EDA38D73-0401-4C2B-97A6-08C369057FB7}" type="slidenum">
              <a:rPr lang="en-US" smtClean="0"/>
              <a:t>48</a:t>
            </a:fld>
            <a:endParaRPr lang="en-US"/>
          </a:p>
        </p:txBody>
      </p:sp>
    </p:spTree>
    <p:extLst>
      <p:ext uri="{BB962C8B-B14F-4D97-AF65-F5344CB8AC3E}">
        <p14:creationId xmlns:p14="http://schemas.microsoft.com/office/powerpoint/2010/main" val="3215820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switch back to another application I was working on with Jose </a:t>
            </a:r>
            <a:r>
              <a:rPr lang="en-US" dirty="0" err="1"/>
              <a:t>Perea</a:t>
            </a:r>
            <a:r>
              <a:rPr lang="en-US" dirty="0"/>
              <a:t> looking at vocal fold pathologies from high speed videos of vocal folds</a:t>
            </a:r>
          </a:p>
        </p:txBody>
      </p:sp>
      <p:sp>
        <p:nvSpPr>
          <p:cNvPr id="4" name="Slide Number Placeholder 3"/>
          <p:cNvSpPr>
            <a:spLocks noGrp="1"/>
          </p:cNvSpPr>
          <p:nvPr>
            <p:ph type="sldNum" sz="quarter" idx="5"/>
          </p:nvPr>
        </p:nvSpPr>
        <p:spPr/>
        <p:txBody>
          <a:bodyPr/>
          <a:lstStyle/>
          <a:p>
            <a:fld id="{EDA38D73-0401-4C2B-97A6-08C369057FB7}" type="slidenum">
              <a:rPr lang="en-US" smtClean="0"/>
              <a:t>49</a:t>
            </a:fld>
            <a:endParaRPr lang="en-US"/>
          </a:p>
        </p:txBody>
      </p:sp>
    </p:spTree>
    <p:extLst>
      <p:ext uri="{BB962C8B-B14F-4D97-AF65-F5344CB8AC3E}">
        <p14:creationId xmlns:p14="http://schemas.microsoft.com/office/powerpoint/2010/main" val="346224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ready to jump into the application.  We will be looking at high speed (4000 frames per second) videos of the glottis down the throat while someone goes “</a:t>
            </a:r>
            <a:r>
              <a:rPr lang="en-US" dirty="0" err="1"/>
              <a:t>aaaah</a:t>
            </a:r>
            <a:r>
              <a:rPr lang="en-US" dirty="0"/>
              <a:t>”</a:t>
            </a:r>
          </a:p>
        </p:txBody>
      </p:sp>
      <p:sp>
        <p:nvSpPr>
          <p:cNvPr id="4" name="Slide Number Placeholder 3"/>
          <p:cNvSpPr>
            <a:spLocks noGrp="1"/>
          </p:cNvSpPr>
          <p:nvPr>
            <p:ph type="sldNum" sz="quarter" idx="5"/>
          </p:nvPr>
        </p:nvSpPr>
        <p:spPr/>
        <p:txBody>
          <a:bodyPr/>
          <a:lstStyle/>
          <a:p>
            <a:fld id="{EDA38D73-0401-4C2B-97A6-08C369057FB7}" type="slidenum">
              <a:rPr lang="en-US" smtClean="0"/>
              <a:t>50</a:t>
            </a:fld>
            <a:endParaRPr lang="en-US"/>
          </a:p>
        </p:txBody>
      </p:sp>
    </p:spTree>
    <p:extLst>
      <p:ext uri="{BB962C8B-B14F-4D97-AF65-F5344CB8AC3E}">
        <p14:creationId xmlns:p14="http://schemas.microsoft.com/office/powerpoint/2010/main" val="2176165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normal, healthy patients, we see oscillatory behavior and a nice, clean loop in PCA</a:t>
            </a:r>
          </a:p>
        </p:txBody>
      </p:sp>
      <p:sp>
        <p:nvSpPr>
          <p:cNvPr id="4" name="Slide Number Placeholder 3"/>
          <p:cNvSpPr>
            <a:spLocks noGrp="1"/>
          </p:cNvSpPr>
          <p:nvPr>
            <p:ph type="sldNum" sz="quarter" idx="5"/>
          </p:nvPr>
        </p:nvSpPr>
        <p:spPr/>
        <p:txBody>
          <a:bodyPr/>
          <a:lstStyle/>
          <a:p>
            <a:fld id="{EDA38D73-0401-4C2B-97A6-08C369057FB7}" type="slidenum">
              <a:rPr lang="en-US" smtClean="0"/>
              <a:t>51</a:t>
            </a:fld>
            <a:endParaRPr lang="en-US"/>
          </a:p>
        </p:txBody>
      </p:sp>
    </p:spTree>
    <p:extLst>
      <p:ext uri="{BB962C8B-B14F-4D97-AF65-F5344CB8AC3E}">
        <p14:creationId xmlns:p14="http://schemas.microsoft.com/office/powerpoint/2010/main" val="404034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a:t>
            </a:r>
            <a:r>
              <a:rPr lang="en-US" baseline="0" dirty="0"/>
              <a:t> pipeline we will use. There are some parameters we have to choose </a:t>
            </a:r>
            <a:endParaRPr lang="en-US" dirty="0"/>
          </a:p>
        </p:txBody>
      </p:sp>
      <p:sp>
        <p:nvSpPr>
          <p:cNvPr id="4" name="Slide Number Placeholder 3"/>
          <p:cNvSpPr>
            <a:spLocks noGrp="1"/>
          </p:cNvSpPr>
          <p:nvPr>
            <p:ph type="sldNum" sz="quarter" idx="10"/>
          </p:nvPr>
        </p:nvSpPr>
        <p:spPr/>
        <p:txBody>
          <a:bodyPr/>
          <a:lstStyle/>
          <a:p>
            <a:fld id="{B812CB65-C6AF-43E9-AA99-0CD159BDCDF2}" type="slidenum">
              <a:rPr lang="en-US" smtClean="0"/>
              <a:t>8</a:t>
            </a:fld>
            <a:endParaRPr lang="en-US"/>
          </a:p>
        </p:txBody>
      </p:sp>
    </p:spTree>
    <p:extLst>
      <p:ext uri="{BB962C8B-B14F-4D97-AF65-F5344CB8AC3E}">
        <p14:creationId xmlns:p14="http://schemas.microsoft.com/office/powerpoint/2010/main" val="516724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the persistence diagram reflects one clear loop</a:t>
            </a:r>
          </a:p>
        </p:txBody>
      </p:sp>
      <p:sp>
        <p:nvSpPr>
          <p:cNvPr id="4" name="Slide Number Placeholder 3"/>
          <p:cNvSpPr>
            <a:spLocks noGrp="1"/>
          </p:cNvSpPr>
          <p:nvPr>
            <p:ph type="sldNum" sz="quarter" idx="5"/>
          </p:nvPr>
        </p:nvSpPr>
        <p:spPr/>
        <p:txBody>
          <a:bodyPr/>
          <a:lstStyle/>
          <a:p>
            <a:fld id="{EDA38D73-0401-4C2B-97A6-08C369057FB7}" type="slidenum">
              <a:rPr lang="en-US" smtClean="0"/>
              <a:t>52</a:t>
            </a:fld>
            <a:endParaRPr lang="en-US"/>
          </a:p>
        </p:txBody>
      </p:sp>
    </p:spTree>
    <p:extLst>
      <p:ext uri="{BB962C8B-B14F-4D97-AF65-F5344CB8AC3E}">
        <p14:creationId xmlns:p14="http://schemas.microsoft.com/office/powerpoint/2010/main" val="1031080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a very subtle change happens with partial paralysis in the vocal folds, we see in PCA we’re getting something that isn’t a perfect loop, and which even looks a bit like a torus from PCA.</a:t>
            </a:r>
          </a:p>
        </p:txBody>
      </p:sp>
      <p:sp>
        <p:nvSpPr>
          <p:cNvPr id="4" name="Slide Number Placeholder 3"/>
          <p:cNvSpPr>
            <a:spLocks noGrp="1"/>
          </p:cNvSpPr>
          <p:nvPr>
            <p:ph type="sldNum" sz="quarter" idx="5"/>
          </p:nvPr>
        </p:nvSpPr>
        <p:spPr/>
        <p:txBody>
          <a:bodyPr/>
          <a:lstStyle/>
          <a:p>
            <a:fld id="{EDA38D73-0401-4C2B-97A6-08C369057FB7}" type="slidenum">
              <a:rPr lang="en-US" smtClean="0"/>
              <a:t>53</a:t>
            </a:fld>
            <a:endParaRPr lang="en-US"/>
          </a:p>
        </p:txBody>
      </p:sp>
    </p:spTree>
    <p:extLst>
      <p:ext uri="{BB962C8B-B14F-4D97-AF65-F5344CB8AC3E}">
        <p14:creationId xmlns:p14="http://schemas.microsoft.com/office/powerpoint/2010/main" val="598284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we see a beautiful torus signature in TDA.  Even though homology is fancy compared to a lot of engineering tools, this pipeline is actually much simpler and more robust than more traditional computer vision approaches to this problem which try to track the vocal folds, since tracking fails as soon as the edges go away when the vocal folds close.  So we were pretty excited about this result.  We also believe this is one of the first (if not the first) uses of persistent H2 in high dimensions</a:t>
            </a:r>
          </a:p>
        </p:txBody>
      </p:sp>
      <p:sp>
        <p:nvSpPr>
          <p:cNvPr id="4" name="Slide Number Placeholder 3"/>
          <p:cNvSpPr>
            <a:spLocks noGrp="1"/>
          </p:cNvSpPr>
          <p:nvPr>
            <p:ph type="sldNum" sz="quarter" idx="5"/>
          </p:nvPr>
        </p:nvSpPr>
        <p:spPr/>
        <p:txBody>
          <a:bodyPr/>
          <a:lstStyle/>
          <a:p>
            <a:fld id="{EDA38D73-0401-4C2B-97A6-08C369057FB7}" type="slidenum">
              <a:rPr lang="en-US" smtClean="0"/>
              <a:t>54</a:t>
            </a:fld>
            <a:endParaRPr lang="en-US"/>
          </a:p>
        </p:txBody>
      </p:sp>
    </p:spTree>
    <p:extLst>
      <p:ext uri="{BB962C8B-B14F-4D97-AF65-F5344CB8AC3E}">
        <p14:creationId xmlns:p14="http://schemas.microsoft.com/office/powerpoint/2010/main" val="27863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presented with a video of chaotic motion of the vocal folds, we might be tricked into thinking it’s also a torus by looking at PCA</a:t>
            </a:r>
          </a:p>
        </p:txBody>
      </p:sp>
      <p:sp>
        <p:nvSpPr>
          <p:cNvPr id="4" name="Slide Number Placeholder 3"/>
          <p:cNvSpPr>
            <a:spLocks noGrp="1"/>
          </p:cNvSpPr>
          <p:nvPr>
            <p:ph type="sldNum" sz="quarter" idx="5"/>
          </p:nvPr>
        </p:nvSpPr>
        <p:spPr/>
        <p:txBody>
          <a:bodyPr/>
          <a:lstStyle/>
          <a:p>
            <a:fld id="{EDA38D73-0401-4C2B-97A6-08C369057FB7}" type="slidenum">
              <a:rPr lang="en-US" smtClean="0"/>
              <a:t>55</a:t>
            </a:fld>
            <a:endParaRPr lang="en-US"/>
          </a:p>
        </p:txBody>
      </p:sp>
    </p:spTree>
    <p:extLst>
      <p:ext uri="{BB962C8B-B14F-4D97-AF65-F5344CB8AC3E}">
        <p14:creationId xmlns:p14="http://schemas.microsoft.com/office/powerpoint/2010/main" val="3919776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compute the persistence diagrams, we don’t see much of anything.  So again, high dimensional tools for high dimensional inference…</a:t>
            </a:r>
          </a:p>
        </p:txBody>
      </p:sp>
      <p:sp>
        <p:nvSpPr>
          <p:cNvPr id="4" name="Slide Number Placeholder 3"/>
          <p:cNvSpPr>
            <a:spLocks noGrp="1"/>
          </p:cNvSpPr>
          <p:nvPr>
            <p:ph type="sldNum" sz="quarter" idx="5"/>
          </p:nvPr>
        </p:nvSpPr>
        <p:spPr/>
        <p:txBody>
          <a:bodyPr/>
          <a:lstStyle/>
          <a:p>
            <a:fld id="{EDA38D73-0401-4C2B-97A6-08C369057FB7}" type="slidenum">
              <a:rPr lang="en-US" smtClean="0"/>
              <a:t>56</a:t>
            </a:fld>
            <a:endParaRPr lang="en-US"/>
          </a:p>
        </p:txBody>
      </p:sp>
    </p:spTree>
    <p:extLst>
      <p:ext uri="{BB962C8B-B14F-4D97-AF65-F5344CB8AC3E}">
        <p14:creationId xmlns:p14="http://schemas.microsoft.com/office/powerpoint/2010/main" val="1526471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another video which looks perfectly periodic, but where there’s something very subtle going on.</a:t>
            </a:r>
          </a:p>
        </p:txBody>
      </p:sp>
      <p:sp>
        <p:nvSpPr>
          <p:cNvPr id="4" name="Slide Number Placeholder 3"/>
          <p:cNvSpPr>
            <a:spLocks noGrp="1"/>
          </p:cNvSpPr>
          <p:nvPr>
            <p:ph type="sldNum" sz="quarter" idx="5"/>
          </p:nvPr>
        </p:nvSpPr>
        <p:spPr/>
        <p:txBody>
          <a:bodyPr/>
          <a:lstStyle/>
          <a:p>
            <a:fld id="{EDA38D73-0401-4C2B-97A6-08C369057FB7}" type="slidenum">
              <a:rPr lang="en-US" smtClean="0"/>
              <a:t>57</a:t>
            </a:fld>
            <a:endParaRPr lang="en-US"/>
          </a:p>
        </p:txBody>
      </p:sp>
    </p:spTree>
    <p:extLst>
      <p:ext uri="{BB962C8B-B14F-4D97-AF65-F5344CB8AC3E}">
        <p14:creationId xmlns:p14="http://schemas.microsoft.com/office/powerpoint/2010/main" val="2286370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these persistence diagrams, we actually see a different answer when we switch the field of coefficients from Z/2 to Z/3.  In fact, there are two dots (b1, d1) and (b2, d2) in the Z/2 diagram which merge together to form a dot (b1, d2) in the second diagram.</a:t>
            </a:r>
          </a:p>
        </p:txBody>
      </p:sp>
      <p:sp>
        <p:nvSpPr>
          <p:cNvPr id="4" name="Slide Number Placeholder 3"/>
          <p:cNvSpPr>
            <a:spLocks noGrp="1"/>
          </p:cNvSpPr>
          <p:nvPr>
            <p:ph type="sldNum" sz="quarter" idx="5"/>
          </p:nvPr>
        </p:nvSpPr>
        <p:spPr/>
        <p:txBody>
          <a:bodyPr/>
          <a:lstStyle/>
          <a:p>
            <a:fld id="{EDA38D73-0401-4C2B-97A6-08C369057FB7}" type="slidenum">
              <a:rPr lang="en-US" smtClean="0"/>
              <a:t>58</a:t>
            </a:fld>
            <a:endParaRPr lang="en-US"/>
          </a:p>
        </p:txBody>
      </p:sp>
    </p:spTree>
    <p:extLst>
      <p:ext uri="{BB962C8B-B14F-4D97-AF65-F5344CB8AC3E}">
        <p14:creationId xmlns:p14="http://schemas.microsoft.com/office/powerpoint/2010/main" val="11727305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thing happens for this video here, which has a clear “1 on 2” pattern (</a:t>
            </a:r>
            <a:r>
              <a:rPr lang="en-US" dirty="0" err="1"/>
              <a:t>mucos</a:t>
            </a:r>
            <a:r>
              <a:rPr lang="en-US" dirty="0"/>
              <a:t> flares up every other oscillation).  This is referred to as “biphonation”</a:t>
            </a:r>
          </a:p>
        </p:txBody>
      </p:sp>
      <p:sp>
        <p:nvSpPr>
          <p:cNvPr id="4" name="Slide Number Placeholder 3"/>
          <p:cNvSpPr>
            <a:spLocks noGrp="1"/>
          </p:cNvSpPr>
          <p:nvPr>
            <p:ph type="sldNum" sz="quarter" idx="5"/>
          </p:nvPr>
        </p:nvSpPr>
        <p:spPr/>
        <p:txBody>
          <a:bodyPr/>
          <a:lstStyle/>
          <a:p>
            <a:fld id="{EDA38D73-0401-4C2B-97A6-08C369057FB7}" type="slidenum">
              <a:rPr lang="en-US" smtClean="0"/>
              <a:t>59</a:t>
            </a:fld>
            <a:endParaRPr lang="en-US"/>
          </a:p>
        </p:txBody>
      </p:sp>
    </p:spTree>
    <p:extLst>
      <p:ext uri="{BB962C8B-B14F-4D97-AF65-F5344CB8AC3E}">
        <p14:creationId xmlns:p14="http://schemas.microsoft.com/office/powerpoint/2010/main" val="3024730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see the same kind of splitting when switching the field of coefficients</a:t>
            </a:r>
          </a:p>
        </p:txBody>
      </p:sp>
      <p:sp>
        <p:nvSpPr>
          <p:cNvPr id="4" name="Slide Number Placeholder 3"/>
          <p:cNvSpPr>
            <a:spLocks noGrp="1"/>
          </p:cNvSpPr>
          <p:nvPr>
            <p:ph type="sldNum" sz="quarter" idx="5"/>
          </p:nvPr>
        </p:nvSpPr>
        <p:spPr/>
        <p:txBody>
          <a:bodyPr/>
          <a:lstStyle/>
          <a:p>
            <a:fld id="{EDA38D73-0401-4C2B-97A6-08C369057FB7}" type="slidenum">
              <a:rPr lang="en-US" smtClean="0"/>
              <a:t>60</a:t>
            </a:fld>
            <a:endParaRPr lang="en-US"/>
          </a:p>
        </p:txBody>
      </p:sp>
    </p:spTree>
    <p:extLst>
      <p:ext uri="{BB962C8B-B14F-4D97-AF65-F5344CB8AC3E}">
        <p14:creationId xmlns:p14="http://schemas.microsoft.com/office/powerpoint/2010/main" val="397576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89F5E6-6D38-4704-8741-9BC369F413B2}" type="slidenum">
              <a:rPr lang="en-US" smtClean="0"/>
              <a:t>10</a:t>
            </a:fld>
            <a:endParaRPr lang="en-US"/>
          </a:p>
        </p:txBody>
      </p:sp>
    </p:spTree>
    <p:extLst>
      <p:ext uri="{BB962C8B-B14F-4D97-AF65-F5344CB8AC3E}">
        <p14:creationId xmlns:p14="http://schemas.microsoft.com/office/powerpoint/2010/main" val="416184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Computing</a:t>
            </a:r>
            <a:r>
              <a:rPr lang="en-US" baseline="0" dirty="0"/>
              <a:t> persistence is not cheap. If one hopes to develop online-detection of quasiperiodic behavior then need to understand how PH behaves so that one can derive approximations. </a:t>
            </a:r>
            <a:endParaRPr lang="es-CO" dirty="0"/>
          </a:p>
        </p:txBody>
      </p:sp>
      <p:sp>
        <p:nvSpPr>
          <p:cNvPr id="4" name="Slide Number Placeholder 3"/>
          <p:cNvSpPr>
            <a:spLocks noGrp="1"/>
          </p:cNvSpPr>
          <p:nvPr>
            <p:ph type="sldNum" sz="quarter" idx="10"/>
          </p:nvPr>
        </p:nvSpPr>
        <p:spPr/>
        <p:txBody>
          <a:bodyPr/>
          <a:lstStyle/>
          <a:p>
            <a:fld id="{0ACA4D55-C640-412F-A62B-DB021677492F}" type="slidenum">
              <a:rPr lang="es-CO" smtClean="0"/>
              <a:t>22</a:t>
            </a:fld>
            <a:endParaRPr lang="es-CO"/>
          </a:p>
        </p:txBody>
      </p:sp>
    </p:spTree>
    <p:extLst>
      <p:ext uri="{BB962C8B-B14F-4D97-AF65-F5344CB8AC3E}">
        <p14:creationId xmlns:p14="http://schemas.microsoft.com/office/powerpoint/2010/main" val="187121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Computing</a:t>
            </a:r>
            <a:r>
              <a:rPr lang="en-US" baseline="0" dirty="0"/>
              <a:t> persistence is not cheap. If one hopes to develop online-detection of quasiperiodic behavior then need to understand how PH behaves so that one can derive approximations. </a:t>
            </a:r>
            <a:endParaRPr lang="es-CO" dirty="0"/>
          </a:p>
        </p:txBody>
      </p:sp>
      <p:sp>
        <p:nvSpPr>
          <p:cNvPr id="4" name="Slide Number Placeholder 3"/>
          <p:cNvSpPr>
            <a:spLocks noGrp="1"/>
          </p:cNvSpPr>
          <p:nvPr>
            <p:ph type="sldNum" sz="quarter" idx="10"/>
          </p:nvPr>
        </p:nvSpPr>
        <p:spPr/>
        <p:txBody>
          <a:bodyPr/>
          <a:lstStyle/>
          <a:p>
            <a:fld id="{0ACA4D55-C640-412F-A62B-DB021677492F}" type="slidenum">
              <a:rPr lang="es-CO" smtClean="0"/>
              <a:t>23</a:t>
            </a:fld>
            <a:endParaRPr lang="es-CO"/>
          </a:p>
        </p:txBody>
      </p:sp>
    </p:spTree>
    <p:extLst>
      <p:ext uri="{BB962C8B-B14F-4D97-AF65-F5344CB8AC3E}">
        <p14:creationId xmlns:p14="http://schemas.microsoft.com/office/powerpoint/2010/main" val="4056054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5CDF9-764C-4916-8777-48B386FB8CC7}" type="slidenum">
              <a:rPr lang="en-US" smtClean="0"/>
              <a:t>28</a:t>
            </a:fld>
            <a:endParaRPr lang="en-US"/>
          </a:p>
        </p:txBody>
      </p:sp>
    </p:spTree>
    <p:extLst>
      <p:ext uri="{BB962C8B-B14F-4D97-AF65-F5344CB8AC3E}">
        <p14:creationId xmlns:p14="http://schemas.microsoft.com/office/powerpoint/2010/main" val="98704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Abnormal</a:t>
            </a:r>
            <a:r>
              <a:rPr lang="en-US" baseline="0" dirty="0"/>
              <a:t> whistling sound produced while breathing, associated with obstructed airways and lung </a:t>
            </a:r>
            <a:r>
              <a:rPr lang="en-US" baseline="0" dirty="0" err="1"/>
              <a:t>deseases</a:t>
            </a:r>
            <a:endParaRPr lang="en-US" dirty="0"/>
          </a:p>
        </p:txBody>
      </p:sp>
      <p:sp>
        <p:nvSpPr>
          <p:cNvPr id="4" name="Slide Number Placeholder 3"/>
          <p:cNvSpPr>
            <a:spLocks noGrp="1"/>
          </p:cNvSpPr>
          <p:nvPr>
            <p:ph type="sldNum" sz="quarter" idx="10"/>
          </p:nvPr>
        </p:nvSpPr>
        <p:spPr/>
        <p:txBody>
          <a:bodyPr/>
          <a:lstStyle/>
          <a:p>
            <a:fld id="{C9F11CF5-2408-42D3-9575-E864BCB99E8E}" type="slidenum">
              <a:rPr lang="en-US" smtClean="0"/>
              <a:t>30</a:t>
            </a:fld>
            <a:endParaRPr lang="en-US"/>
          </a:p>
        </p:txBody>
      </p:sp>
    </p:spTree>
    <p:extLst>
      <p:ext uri="{BB962C8B-B14F-4D97-AF65-F5344CB8AC3E}">
        <p14:creationId xmlns:p14="http://schemas.microsoft.com/office/powerpoint/2010/main" val="368186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Abnormal</a:t>
            </a:r>
            <a:r>
              <a:rPr lang="en-US" baseline="0" dirty="0"/>
              <a:t> whistling sound produced while breathing, associated with obstructed airways and lung </a:t>
            </a:r>
            <a:r>
              <a:rPr lang="en-US" baseline="0" dirty="0" err="1"/>
              <a:t>deseases</a:t>
            </a:r>
            <a:endParaRPr lang="en-US" dirty="0"/>
          </a:p>
        </p:txBody>
      </p:sp>
      <p:sp>
        <p:nvSpPr>
          <p:cNvPr id="4" name="Slide Number Placeholder 3"/>
          <p:cNvSpPr>
            <a:spLocks noGrp="1"/>
          </p:cNvSpPr>
          <p:nvPr>
            <p:ph type="sldNum" sz="quarter" idx="10"/>
          </p:nvPr>
        </p:nvSpPr>
        <p:spPr/>
        <p:txBody>
          <a:bodyPr/>
          <a:lstStyle/>
          <a:p>
            <a:fld id="{C9F11CF5-2408-42D3-9575-E864BCB99E8E}" type="slidenum">
              <a:rPr lang="en-US" smtClean="0"/>
              <a:t>31</a:t>
            </a:fld>
            <a:endParaRPr lang="en-US"/>
          </a:p>
        </p:txBody>
      </p:sp>
    </p:spTree>
    <p:extLst>
      <p:ext uri="{BB962C8B-B14F-4D97-AF65-F5344CB8AC3E}">
        <p14:creationId xmlns:p14="http://schemas.microsoft.com/office/powerpoint/2010/main" val="3034987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0954-0F0F-4E44-8D1D-9D0946929B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390CAF-439A-9FEE-86FF-CB65FEB8B4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3E5F97-E4C8-001D-3D4D-57B3E3C79D69}"/>
              </a:ext>
            </a:extLst>
          </p:cNvPr>
          <p:cNvSpPr>
            <a:spLocks noGrp="1"/>
          </p:cNvSpPr>
          <p:nvPr>
            <p:ph type="dt" sz="half" idx="10"/>
          </p:nvPr>
        </p:nvSpPr>
        <p:spPr/>
        <p:txBody>
          <a:bodyPr/>
          <a:lstStyle/>
          <a:p>
            <a:fld id="{DEAF575E-4874-4E96-9347-7A8529D22CB8}" type="datetimeFigureOut">
              <a:rPr lang="en-US" smtClean="0"/>
              <a:t>6/18/2023</a:t>
            </a:fld>
            <a:endParaRPr lang="en-US"/>
          </a:p>
        </p:txBody>
      </p:sp>
      <p:sp>
        <p:nvSpPr>
          <p:cNvPr id="5" name="Footer Placeholder 4">
            <a:extLst>
              <a:ext uri="{FF2B5EF4-FFF2-40B4-BE49-F238E27FC236}">
                <a16:creationId xmlns:a16="http://schemas.microsoft.com/office/drawing/2014/main" id="{52331BA5-6BD5-B32D-BAA5-8D5E6922A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1EFF9-18D3-D14A-EB31-5E327A0386BF}"/>
              </a:ext>
            </a:extLst>
          </p:cNvPr>
          <p:cNvSpPr>
            <a:spLocks noGrp="1"/>
          </p:cNvSpPr>
          <p:nvPr>
            <p:ph type="sldNum" sz="quarter" idx="12"/>
          </p:nvPr>
        </p:nvSpPr>
        <p:spPr/>
        <p:txBody>
          <a:bodyPr/>
          <a:lstStyle/>
          <a:p>
            <a:fld id="{2736304E-7CB4-4513-9FF4-35032989CC60}" type="slidenum">
              <a:rPr lang="en-US" smtClean="0"/>
              <a:t>‹#›</a:t>
            </a:fld>
            <a:endParaRPr lang="en-US"/>
          </a:p>
        </p:txBody>
      </p:sp>
    </p:spTree>
    <p:extLst>
      <p:ext uri="{BB962C8B-B14F-4D97-AF65-F5344CB8AC3E}">
        <p14:creationId xmlns:p14="http://schemas.microsoft.com/office/powerpoint/2010/main" val="1966290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8CA5-E9B6-81B8-21F0-21F10E0932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6BE1E9-AB7D-257C-7547-0C971F9BDC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418501-715A-28D8-EA74-BD7CFF2181E4}"/>
              </a:ext>
            </a:extLst>
          </p:cNvPr>
          <p:cNvSpPr>
            <a:spLocks noGrp="1"/>
          </p:cNvSpPr>
          <p:nvPr>
            <p:ph type="dt" sz="half" idx="10"/>
          </p:nvPr>
        </p:nvSpPr>
        <p:spPr/>
        <p:txBody>
          <a:bodyPr/>
          <a:lstStyle/>
          <a:p>
            <a:fld id="{DEAF575E-4874-4E96-9347-7A8529D22CB8}" type="datetimeFigureOut">
              <a:rPr lang="en-US" smtClean="0"/>
              <a:t>6/18/2023</a:t>
            </a:fld>
            <a:endParaRPr lang="en-US"/>
          </a:p>
        </p:txBody>
      </p:sp>
      <p:sp>
        <p:nvSpPr>
          <p:cNvPr id="5" name="Footer Placeholder 4">
            <a:extLst>
              <a:ext uri="{FF2B5EF4-FFF2-40B4-BE49-F238E27FC236}">
                <a16:creationId xmlns:a16="http://schemas.microsoft.com/office/drawing/2014/main" id="{80109E24-9209-5E47-ED66-5FEF4328E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9BE16-8469-2602-8B4D-3402B6AD071E}"/>
              </a:ext>
            </a:extLst>
          </p:cNvPr>
          <p:cNvSpPr>
            <a:spLocks noGrp="1"/>
          </p:cNvSpPr>
          <p:nvPr>
            <p:ph type="sldNum" sz="quarter" idx="12"/>
          </p:nvPr>
        </p:nvSpPr>
        <p:spPr/>
        <p:txBody>
          <a:bodyPr/>
          <a:lstStyle/>
          <a:p>
            <a:fld id="{2736304E-7CB4-4513-9FF4-35032989CC60}" type="slidenum">
              <a:rPr lang="en-US" smtClean="0"/>
              <a:t>‹#›</a:t>
            </a:fld>
            <a:endParaRPr lang="en-US"/>
          </a:p>
        </p:txBody>
      </p:sp>
    </p:spTree>
    <p:extLst>
      <p:ext uri="{BB962C8B-B14F-4D97-AF65-F5344CB8AC3E}">
        <p14:creationId xmlns:p14="http://schemas.microsoft.com/office/powerpoint/2010/main" val="2552729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573A37-29D9-6B0E-3A5B-0C2B4A25C6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B7F8A8-5B3B-1479-113B-75F004E8F1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76992-9D2B-A009-EE5E-4EFD02CD8CEE}"/>
              </a:ext>
            </a:extLst>
          </p:cNvPr>
          <p:cNvSpPr>
            <a:spLocks noGrp="1"/>
          </p:cNvSpPr>
          <p:nvPr>
            <p:ph type="dt" sz="half" idx="10"/>
          </p:nvPr>
        </p:nvSpPr>
        <p:spPr/>
        <p:txBody>
          <a:bodyPr/>
          <a:lstStyle/>
          <a:p>
            <a:fld id="{DEAF575E-4874-4E96-9347-7A8529D22CB8}" type="datetimeFigureOut">
              <a:rPr lang="en-US" smtClean="0"/>
              <a:t>6/18/2023</a:t>
            </a:fld>
            <a:endParaRPr lang="en-US"/>
          </a:p>
        </p:txBody>
      </p:sp>
      <p:sp>
        <p:nvSpPr>
          <p:cNvPr id="5" name="Footer Placeholder 4">
            <a:extLst>
              <a:ext uri="{FF2B5EF4-FFF2-40B4-BE49-F238E27FC236}">
                <a16:creationId xmlns:a16="http://schemas.microsoft.com/office/drawing/2014/main" id="{5EB56025-D9FC-47E4-1A77-6AC3AF06A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64C9E-ECF9-B193-EACB-058991CFA589}"/>
              </a:ext>
            </a:extLst>
          </p:cNvPr>
          <p:cNvSpPr>
            <a:spLocks noGrp="1"/>
          </p:cNvSpPr>
          <p:nvPr>
            <p:ph type="sldNum" sz="quarter" idx="12"/>
          </p:nvPr>
        </p:nvSpPr>
        <p:spPr/>
        <p:txBody>
          <a:bodyPr/>
          <a:lstStyle/>
          <a:p>
            <a:fld id="{2736304E-7CB4-4513-9FF4-35032989CC60}" type="slidenum">
              <a:rPr lang="en-US" smtClean="0"/>
              <a:t>‹#›</a:t>
            </a:fld>
            <a:endParaRPr lang="en-US"/>
          </a:p>
        </p:txBody>
      </p:sp>
    </p:spTree>
    <p:extLst>
      <p:ext uri="{BB962C8B-B14F-4D97-AF65-F5344CB8AC3E}">
        <p14:creationId xmlns:p14="http://schemas.microsoft.com/office/powerpoint/2010/main" val="2682865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86AB-7426-895E-C9F3-B01C9E33E5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82FDBE-9525-5652-8DAE-947AD38FA3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CF8F36-F2B3-9336-342A-5262296C5563}"/>
              </a:ext>
            </a:extLst>
          </p:cNvPr>
          <p:cNvSpPr>
            <a:spLocks noGrp="1"/>
          </p:cNvSpPr>
          <p:nvPr>
            <p:ph type="dt" sz="half" idx="10"/>
          </p:nvPr>
        </p:nvSpPr>
        <p:spPr/>
        <p:txBody>
          <a:bodyPr/>
          <a:lstStyle/>
          <a:p>
            <a:fld id="{DEAF575E-4874-4E96-9347-7A8529D22CB8}" type="datetimeFigureOut">
              <a:rPr lang="en-US" smtClean="0"/>
              <a:t>6/18/2023</a:t>
            </a:fld>
            <a:endParaRPr lang="en-US"/>
          </a:p>
        </p:txBody>
      </p:sp>
      <p:sp>
        <p:nvSpPr>
          <p:cNvPr id="5" name="Footer Placeholder 4">
            <a:extLst>
              <a:ext uri="{FF2B5EF4-FFF2-40B4-BE49-F238E27FC236}">
                <a16:creationId xmlns:a16="http://schemas.microsoft.com/office/drawing/2014/main" id="{05B0E757-691C-F8AC-9891-F77A755A0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DA6A5-54A1-49F9-DEA4-9BBDC892FC5A}"/>
              </a:ext>
            </a:extLst>
          </p:cNvPr>
          <p:cNvSpPr>
            <a:spLocks noGrp="1"/>
          </p:cNvSpPr>
          <p:nvPr>
            <p:ph type="sldNum" sz="quarter" idx="12"/>
          </p:nvPr>
        </p:nvSpPr>
        <p:spPr/>
        <p:txBody>
          <a:bodyPr/>
          <a:lstStyle/>
          <a:p>
            <a:fld id="{2736304E-7CB4-4513-9FF4-35032989CC60}" type="slidenum">
              <a:rPr lang="en-US" smtClean="0"/>
              <a:t>‹#›</a:t>
            </a:fld>
            <a:endParaRPr lang="en-US"/>
          </a:p>
        </p:txBody>
      </p:sp>
    </p:spTree>
    <p:extLst>
      <p:ext uri="{BB962C8B-B14F-4D97-AF65-F5344CB8AC3E}">
        <p14:creationId xmlns:p14="http://schemas.microsoft.com/office/powerpoint/2010/main" val="1871787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C3F9-69C9-8B24-EE18-CE9713AA30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4B4-6A30-DA64-928E-D3D25428F3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08D8D2-2792-ACC1-B3DC-21A3D0AF5488}"/>
              </a:ext>
            </a:extLst>
          </p:cNvPr>
          <p:cNvSpPr>
            <a:spLocks noGrp="1"/>
          </p:cNvSpPr>
          <p:nvPr>
            <p:ph type="dt" sz="half" idx="10"/>
          </p:nvPr>
        </p:nvSpPr>
        <p:spPr/>
        <p:txBody>
          <a:bodyPr/>
          <a:lstStyle/>
          <a:p>
            <a:fld id="{DEAF575E-4874-4E96-9347-7A8529D22CB8}" type="datetimeFigureOut">
              <a:rPr lang="en-US" smtClean="0"/>
              <a:t>6/18/2023</a:t>
            </a:fld>
            <a:endParaRPr lang="en-US"/>
          </a:p>
        </p:txBody>
      </p:sp>
      <p:sp>
        <p:nvSpPr>
          <p:cNvPr id="5" name="Footer Placeholder 4">
            <a:extLst>
              <a:ext uri="{FF2B5EF4-FFF2-40B4-BE49-F238E27FC236}">
                <a16:creationId xmlns:a16="http://schemas.microsoft.com/office/drawing/2014/main" id="{4A30D4AF-0311-5EF3-321B-447A18B43E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63D06-8E46-1844-0EFB-0B8323F67368}"/>
              </a:ext>
            </a:extLst>
          </p:cNvPr>
          <p:cNvSpPr>
            <a:spLocks noGrp="1"/>
          </p:cNvSpPr>
          <p:nvPr>
            <p:ph type="sldNum" sz="quarter" idx="12"/>
          </p:nvPr>
        </p:nvSpPr>
        <p:spPr/>
        <p:txBody>
          <a:bodyPr/>
          <a:lstStyle/>
          <a:p>
            <a:fld id="{2736304E-7CB4-4513-9FF4-35032989CC60}" type="slidenum">
              <a:rPr lang="en-US" smtClean="0"/>
              <a:t>‹#›</a:t>
            </a:fld>
            <a:endParaRPr lang="en-US"/>
          </a:p>
        </p:txBody>
      </p:sp>
    </p:spTree>
    <p:extLst>
      <p:ext uri="{BB962C8B-B14F-4D97-AF65-F5344CB8AC3E}">
        <p14:creationId xmlns:p14="http://schemas.microsoft.com/office/powerpoint/2010/main" val="11632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E31D-3671-24CD-34ED-79B766CF7B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3D2EB6-A054-8853-36CF-17FA3336FA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FFE13A-C0C0-716E-4F4F-F1174A5A4E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E37E92-CCB3-9613-655D-B367FFECCE80}"/>
              </a:ext>
            </a:extLst>
          </p:cNvPr>
          <p:cNvSpPr>
            <a:spLocks noGrp="1"/>
          </p:cNvSpPr>
          <p:nvPr>
            <p:ph type="dt" sz="half" idx="10"/>
          </p:nvPr>
        </p:nvSpPr>
        <p:spPr/>
        <p:txBody>
          <a:bodyPr/>
          <a:lstStyle/>
          <a:p>
            <a:fld id="{DEAF575E-4874-4E96-9347-7A8529D22CB8}" type="datetimeFigureOut">
              <a:rPr lang="en-US" smtClean="0"/>
              <a:t>6/18/2023</a:t>
            </a:fld>
            <a:endParaRPr lang="en-US"/>
          </a:p>
        </p:txBody>
      </p:sp>
      <p:sp>
        <p:nvSpPr>
          <p:cNvPr id="6" name="Footer Placeholder 5">
            <a:extLst>
              <a:ext uri="{FF2B5EF4-FFF2-40B4-BE49-F238E27FC236}">
                <a16:creationId xmlns:a16="http://schemas.microsoft.com/office/drawing/2014/main" id="{8F8AC416-7E2D-B5D5-3220-6BE436BE9A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40A9D-8F46-79ED-F0D8-640A12FC7A70}"/>
              </a:ext>
            </a:extLst>
          </p:cNvPr>
          <p:cNvSpPr>
            <a:spLocks noGrp="1"/>
          </p:cNvSpPr>
          <p:nvPr>
            <p:ph type="sldNum" sz="quarter" idx="12"/>
          </p:nvPr>
        </p:nvSpPr>
        <p:spPr/>
        <p:txBody>
          <a:bodyPr/>
          <a:lstStyle/>
          <a:p>
            <a:fld id="{2736304E-7CB4-4513-9FF4-35032989CC60}" type="slidenum">
              <a:rPr lang="en-US" smtClean="0"/>
              <a:t>‹#›</a:t>
            </a:fld>
            <a:endParaRPr lang="en-US"/>
          </a:p>
        </p:txBody>
      </p:sp>
    </p:spTree>
    <p:extLst>
      <p:ext uri="{BB962C8B-B14F-4D97-AF65-F5344CB8AC3E}">
        <p14:creationId xmlns:p14="http://schemas.microsoft.com/office/powerpoint/2010/main" val="3811191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181F-92D4-A4A3-3F57-246EDA2C5A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C83AA9-4137-FDE6-A85B-C4C6269BCC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0A508C-C07E-AA28-ABC9-A5C76CEC79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B24CDC-47F3-0A21-8BE8-589D294B81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7A190-14EE-3DC5-EFFF-878DA837BE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AA567B-B5D8-4606-767C-F09BA5966BC7}"/>
              </a:ext>
            </a:extLst>
          </p:cNvPr>
          <p:cNvSpPr>
            <a:spLocks noGrp="1"/>
          </p:cNvSpPr>
          <p:nvPr>
            <p:ph type="dt" sz="half" idx="10"/>
          </p:nvPr>
        </p:nvSpPr>
        <p:spPr/>
        <p:txBody>
          <a:bodyPr/>
          <a:lstStyle/>
          <a:p>
            <a:fld id="{DEAF575E-4874-4E96-9347-7A8529D22CB8}" type="datetimeFigureOut">
              <a:rPr lang="en-US" smtClean="0"/>
              <a:t>6/18/2023</a:t>
            </a:fld>
            <a:endParaRPr lang="en-US"/>
          </a:p>
        </p:txBody>
      </p:sp>
      <p:sp>
        <p:nvSpPr>
          <p:cNvPr id="8" name="Footer Placeholder 7">
            <a:extLst>
              <a:ext uri="{FF2B5EF4-FFF2-40B4-BE49-F238E27FC236}">
                <a16:creationId xmlns:a16="http://schemas.microsoft.com/office/drawing/2014/main" id="{FBC63A2C-F686-5B65-DCB9-06A9BDFE26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8531DF-7302-0C0B-37E0-B8B91E385AF2}"/>
              </a:ext>
            </a:extLst>
          </p:cNvPr>
          <p:cNvSpPr>
            <a:spLocks noGrp="1"/>
          </p:cNvSpPr>
          <p:nvPr>
            <p:ph type="sldNum" sz="quarter" idx="12"/>
          </p:nvPr>
        </p:nvSpPr>
        <p:spPr/>
        <p:txBody>
          <a:bodyPr/>
          <a:lstStyle/>
          <a:p>
            <a:fld id="{2736304E-7CB4-4513-9FF4-35032989CC60}" type="slidenum">
              <a:rPr lang="en-US" smtClean="0"/>
              <a:t>‹#›</a:t>
            </a:fld>
            <a:endParaRPr lang="en-US"/>
          </a:p>
        </p:txBody>
      </p:sp>
    </p:spTree>
    <p:extLst>
      <p:ext uri="{BB962C8B-B14F-4D97-AF65-F5344CB8AC3E}">
        <p14:creationId xmlns:p14="http://schemas.microsoft.com/office/powerpoint/2010/main" val="3490059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F152-809C-4D45-3AEB-4B7BFB1104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D1B78F-EB84-59CB-0830-BE8B80F6A834}"/>
              </a:ext>
            </a:extLst>
          </p:cNvPr>
          <p:cNvSpPr>
            <a:spLocks noGrp="1"/>
          </p:cNvSpPr>
          <p:nvPr>
            <p:ph type="dt" sz="half" idx="10"/>
          </p:nvPr>
        </p:nvSpPr>
        <p:spPr/>
        <p:txBody>
          <a:bodyPr/>
          <a:lstStyle/>
          <a:p>
            <a:fld id="{DEAF575E-4874-4E96-9347-7A8529D22CB8}" type="datetimeFigureOut">
              <a:rPr lang="en-US" smtClean="0"/>
              <a:t>6/18/2023</a:t>
            </a:fld>
            <a:endParaRPr lang="en-US"/>
          </a:p>
        </p:txBody>
      </p:sp>
      <p:sp>
        <p:nvSpPr>
          <p:cNvPr id="4" name="Footer Placeholder 3">
            <a:extLst>
              <a:ext uri="{FF2B5EF4-FFF2-40B4-BE49-F238E27FC236}">
                <a16:creationId xmlns:a16="http://schemas.microsoft.com/office/drawing/2014/main" id="{8A5C0AC0-E87F-2391-CDB2-C23F56AB40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101E2-9654-CD16-781B-80238CBFA013}"/>
              </a:ext>
            </a:extLst>
          </p:cNvPr>
          <p:cNvSpPr>
            <a:spLocks noGrp="1"/>
          </p:cNvSpPr>
          <p:nvPr>
            <p:ph type="sldNum" sz="quarter" idx="12"/>
          </p:nvPr>
        </p:nvSpPr>
        <p:spPr/>
        <p:txBody>
          <a:bodyPr/>
          <a:lstStyle/>
          <a:p>
            <a:fld id="{2736304E-7CB4-4513-9FF4-35032989CC60}" type="slidenum">
              <a:rPr lang="en-US" smtClean="0"/>
              <a:t>‹#›</a:t>
            </a:fld>
            <a:endParaRPr lang="en-US"/>
          </a:p>
        </p:txBody>
      </p:sp>
    </p:spTree>
    <p:extLst>
      <p:ext uri="{BB962C8B-B14F-4D97-AF65-F5344CB8AC3E}">
        <p14:creationId xmlns:p14="http://schemas.microsoft.com/office/powerpoint/2010/main" val="3939093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EE7C39-309B-6235-977C-BFC34F88FA0D}"/>
              </a:ext>
            </a:extLst>
          </p:cNvPr>
          <p:cNvSpPr>
            <a:spLocks noGrp="1"/>
          </p:cNvSpPr>
          <p:nvPr>
            <p:ph type="dt" sz="half" idx="10"/>
          </p:nvPr>
        </p:nvSpPr>
        <p:spPr/>
        <p:txBody>
          <a:bodyPr/>
          <a:lstStyle/>
          <a:p>
            <a:fld id="{DEAF575E-4874-4E96-9347-7A8529D22CB8}" type="datetimeFigureOut">
              <a:rPr lang="en-US" smtClean="0"/>
              <a:t>6/18/2023</a:t>
            </a:fld>
            <a:endParaRPr lang="en-US"/>
          </a:p>
        </p:txBody>
      </p:sp>
      <p:sp>
        <p:nvSpPr>
          <p:cNvPr id="3" name="Footer Placeholder 2">
            <a:extLst>
              <a:ext uri="{FF2B5EF4-FFF2-40B4-BE49-F238E27FC236}">
                <a16:creationId xmlns:a16="http://schemas.microsoft.com/office/drawing/2014/main" id="{093A4177-B1FA-5D8E-0C9E-3458B58B18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6906CA-344F-CE36-13D3-D546DC089C48}"/>
              </a:ext>
            </a:extLst>
          </p:cNvPr>
          <p:cNvSpPr>
            <a:spLocks noGrp="1"/>
          </p:cNvSpPr>
          <p:nvPr>
            <p:ph type="sldNum" sz="quarter" idx="12"/>
          </p:nvPr>
        </p:nvSpPr>
        <p:spPr/>
        <p:txBody>
          <a:bodyPr/>
          <a:lstStyle/>
          <a:p>
            <a:fld id="{2736304E-7CB4-4513-9FF4-35032989CC60}" type="slidenum">
              <a:rPr lang="en-US" smtClean="0"/>
              <a:t>‹#›</a:t>
            </a:fld>
            <a:endParaRPr lang="en-US"/>
          </a:p>
        </p:txBody>
      </p:sp>
    </p:spTree>
    <p:extLst>
      <p:ext uri="{BB962C8B-B14F-4D97-AF65-F5344CB8AC3E}">
        <p14:creationId xmlns:p14="http://schemas.microsoft.com/office/powerpoint/2010/main" val="3051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9EC4-ADCE-CEA8-05BC-801263A8C6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5C0D16-78DA-1B91-7F01-9836FB6E6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FEC48E-75DA-98AD-B3E2-3A2131C69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E35990-C222-7E12-99EB-C4C89598A8D5}"/>
              </a:ext>
            </a:extLst>
          </p:cNvPr>
          <p:cNvSpPr>
            <a:spLocks noGrp="1"/>
          </p:cNvSpPr>
          <p:nvPr>
            <p:ph type="dt" sz="half" idx="10"/>
          </p:nvPr>
        </p:nvSpPr>
        <p:spPr/>
        <p:txBody>
          <a:bodyPr/>
          <a:lstStyle/>
          <a:p>
            <a:fld id="{DEAF575E-4874-4E96-9347-7A8529D22CB8}" type="datetimeFigureOut">
              <a:rPr lang="en-US" smtClean="0"/>
              <a:t>6/18/2023</a:t>
            </a:fld>
            <a:endParaRPr lang="en-US"/>
          </a:p>
        </p:txBody>
      </p:sp>
      <p:sp>
        <p:nvSpPr>
          <p:cNvPr id="6" name="Footer Placeholder 5">
            <a:extLst>
              <a:ext uri="{FF2B5EF4-FFF2-40B4-BE49-F238E27FC236}">
                <a16:creationId xmlns:a16="http://schemas.microsoft.com/office/drawing/2014/main" id="{9B0CAFF1-2013-7424-0FEE-1EE9D6ADF1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060CA8-5517-5C24-94E2-2F5C08E0A293}"/>
              </a:ext>
            </a:extLst>
          </p:cNvPr>
          <p:cNvSpPr>
            <a:spLocks noGrp="1"/>
          </p:cNvSpPr>
          <p:nvPr>
            <p:ph type="sldNum" sz="quarter" idx="12"/>
          </p:nvPr>
        </p:nvSpPr>
        <p:spPr/>
        <p:txBody>
          <a:bodyPr/>
          <a:lstStyle/>
          <a:p>
            <a:fld id="{2736304E-7CB4-4513-9FF4-35032989CC60}" type="slidenum">
              <a:rPr lang="en-US" smtClean="0"/>
              <a:t>‹#›</a:t>
            </a:fld>
            <a:endParaRPr lang="en-US"/>
          </a:p>
        </p:txBody>
      </p:sp>
    </p:spTree>
    <p:extLst>
      <p:ext uri="{BB962C8B-B14F-4D97-AF65-F5344CB8AC3E}">
        <p14:creationId xmlns:p14="http://schemas.microsoft.com/office/powerpoint/2010/main" val="343456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413F-2AAC-B52A-18A6-391BC1054E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74BDA6-3E7D-098D-50A4-798B0D285C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ECA448-688F-A79A-4612-C679133F93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88616-0672-C38F-8DA5-ACDC5F24302A}"/>
              </a:ext>
            </a:extLst>
          </p:cNvPr>
          <p:cNvSpPr>
            <a:spLocks noGrp="1"/>
          </p:cNvSpPr>
          <p:nvPr>
            <p:ph type="dt" sz="half" idx="10"/>
          </p:nvPr>
        </p:nvSpPr>
        <p:spPr/>
        <p:txBody>
          <a:bodyPr/>
          <a:lstStyle/>
          <a:p>
            <a:fld id="{DEAF575E-4874-4E96-9347-7A8529D22CB8}" type="datetimeFigureOut">
              <a:rPr lang="en-US" smtClean="0"/>
              <a:t>6/18/2023</a:t>
            </a:fld>
            <a:endParaRPr lang="en-US"/>
          </a:p>
        </p:txBody>
      </p:sp>
      <p:sp>
        <p:nvSpPr>
          <p:cNvPr id="6" name="Footer Placeholder 5">
            <a:extLst>
              <a:ext uri="{FF2B5EF4-FFF2-40B4-BE49-F238E27FC236}">
                <a16:creationId xmlns:a16="http://schemas.microsoft.com/office/drawing/2014/main" id="{FB2106A1-9ABA-A3F4-461F-37778861C8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663D7-BA26-D100-59E7-4E245FD492CD}"/>
              </a:ext>
            </a:extLst>
          </p:cNvPr>
          <p:cNvSpPr>
            <a:spLocks noGrp="1"/>
          </p:cNvSpPr>
          <p:nvPr>
            <p:ph type="sldNum" sz="quarter" idx="12"/>
          </p:nvPr>
        </p:nvSpPr>
        <p:spPr/>
        <p:txBody>
          <a:bodyPr/>
          <a:lstStyle/>
          <a:p>
            <a:fld id="{2736304E-7CB4-4513-9FF4-35032989CC60}" type="slidenum">
              <a:rPr lang="en-US" smtClean="0"/>
              <a:t>‹#›</a:t>
            </a:fld>
            <a:endParaRPr lang="en-US"/>
          </a:p>
        </p:txBody>
      </p:sp>
    </p:spTree>
    <p:extLst>
      <p:ext uri="{BB962C8B-B14F-4D97-AF65-F5344CB8AC3E}">
        <p14:creationId xmlns:p14="http://schemas.microsoft.com/office/powerpoint/2010/main" val="4260267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3A9E92-3FF5-E776-13AB-029C4A470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652DCE-6A93-DB4E-CFEB-3C27E26555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487DD2-8E17-60F5-8550-FE56BB4ECD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AF575E-4874-4E96-9347-7A8529D22CB8}" type="datetimeFigureOut">
              <a:rPr lang="en-US" smtClean="0"/>
              <a:t>6/18/2023</a:t>
            </a:fld>
            <a:endParaRPr lang="en-US"/>
          </a:p>
        </p:txBody>
      </p:sp>
      <p:sp>
        <p:nvSpPr>
          <p:cNvPr id="5" name="Footer Placeholder 4">
            <a:extLst>
              <a:ext uri="{FF2B5EF4-FFF2-40B4-BE49-F238E27FC236}">
                <a16:creationId xmlns:a16="http://schemas.microsoft.com/office/drawing/2014/main" id="{94ED10EC-54AC-2B2A-D30B-FE1D8970F9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B30465-E95D-4AC3-2637-A83195AD68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6304E-7CB4-4513-9FF4-35032989CC60}" type="slidenum">
              <a:rPr lang="en-US" smtClean="0"/>
              <a:t>‹#›</a:t>
            </a:fld>
            <a:endParaRPr lang="en-US"/>
          </a:p>
        </p:txBody>
      </p:sp>
    </p:spTree>
    <p:extLst>
      <p:ext uri="{BB962C8B-B14F-4D97-AF65-F5344CB8AC3E}">
        <p14:creationId xmlns:p14="http://schemas.microsoft.com/office/powerpoint/2010/main" val="398177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23.png"/><Relationship Id="rId18" Type="http://schemas.openxmlformats.org/officeDocument/2006/relationships/image" Target="../media/image38.png"/><Relationship Id="rId3" Type="http://schemas.openxmlformats.org/officeDocument/2006/relationships/tags" Target="../tags/tag17.xml"/><Relationship Id="rId21" Type="http://schemas.openxmlformats.org/officeDocument/2006/relationships/image" Target="../media/image41.png"/><Relationship Id="rId7" Type="http://schemas.openxmlformats.org/officeDocument/2006/relationships/tags" Target="../tags/tag21.xml"/><Relationship Id="rId12" Type="http://schemas.openxmlformats.org/officeDocument/2006/relationships/image" Target="../media/image24.png"/><Relationship Id="rId17" Type="http://schemas.openxmlformats.org/officeDocument/2006/relationships/image" Target="../media/image37.png"/><Relationship Id="rId25" Type="http://schemas.openxmlformats.org/officeDocument/2006/relationships/image" Target="../media/image42.png"/><Relationship Id="rId2" Type="http://schemas.openxmlformats.org/officeDocument/2006/relationships/tags" Target="../tags/tag16.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notesSlide" Target="../notesSlides/notesSlide4.xml"/><Relationship Id="rId24" Type="http://schemas.openxmlformats.org/officeDocument/2006/relationships/image" Target="../media/image3.png"/><Relationship Id="rId5" Type="http://schemas.openxmlformats.org/officeDocument/2006/relationships/tags" Target="../tags/tag19.xml"/><Relationship Id="rId15" Type="http://schemas.openxmlformats.org/officeDocument/2006/relationships/image" Target="../media/image35.png"/><Relationship Id="rId23" Type="http://schemas.openxmlformats.org/officeDocument/2006/relationships/image" Target="../media/image6.png"/><Relationship Id="rId10" Type="http://schemas.openxmlformats.org/officeDocument/2006/relationships/slideLayout" Target="../slideLayouts/slideLayout2.xml"/><Relationship Id="rId19" Type="http://schemas.openxmlformats.org/officeDocument/2006/relationships/image" Target="../media/image39.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image" Target="../media/image34.png"/><Relationship Id="rId22"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60.png"/><Relationship Id="rId3" Type="http://schemas.openxmlformats.org/officeDocument/2006/relationships/tags" Target="../tags/tag26.xml"/><Relationship Id="rId7" Type="http://schemas.openxmlformats.org/officeDocument/2006/relationships/slideLayout" Target="../slideLayouts/slideLayout1.xml"/><Relationship Id="rId12" Type="http://schemas.openxmlformats.org/officeDocument/2006/relationships/image" Target="../media/image59.png"/><Relationship Id="rId2" Type="http://schemas.openxmlformats.org/officeDocument/2006/relationships/tags" Target="../tags/tag25.xml"/><Relationship Id="rId16" Type="http://schemas.openxmlformats.org/officeDocument/2006/relationships/image" Target="../media/image63.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15.png"/><Relationship Id="rId5" Type="http://schemas.openxmlformats.org/officeDocument/2006/relationships/tags" Target="../tags/tag28.xml"/><Relationship Id="rId15" Type="http://schemas.openxmlformats.org/officeDocument/2006/relationships/image" Target="../media/image62.png"/><Relationship Id="rId10" Type="http://schemas.openxmlformats.org/officeDocument/2006/relationships/image" Target="../media/image58.png"/><Relationship Id="rId4" Type="http://schemas.openxmlformats.org/officeDocument/2006/relationships/tags" Target="../tags/tag27.xml"/><Relationship Id="rId9" Type="http://schemas.openxmlformats.org/officeDocument/2006/relationships/image" Target="../media/image57.png"/><Relationship Id="rId1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tags" Target="../tags/tag32.xml"/><Relationship Id="rId21" Type="http://schemas.openxmlformats.org/officeDocument/2006/relationships/image" Target="../media/image63.png"/><Relationship Id="rId7" Type="http://schemas.openxmlformats.org/officeDocument/2006/relationships/tags" Target="../tags/tag36.xml"/><Relationship Id="rId12" Type="http://schemas.openxmlformats.org/officeDocument/2006/relationships/image" Target="../media/image58.png"/><Relationship Id="rId17" Type="http://schemas.openxmlformats.org/officeDocument/2006/relationships/image" Target="../media/image68.png"/><Relationship Id="rId2" Type="http://schemas.openxmlformats.org/officeDocument/2006/relationships/tags" Target="../tags/tag31.xml"/><Relationship Id="rId16" Type="http://schemas.openxmlformats.org/officeDocument/2006/relationships/image" Target="../media/image67.png"/><Relationship Id="rId20" Type="http://schemas.openxmlformats.org/officeDocument/2006/relationships/image" Target="../media/image62.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57.png"/><Relationship Id="rId5" Type="http://schemas.openxmlformats.org/officeDocument/2006/relationships/tags" Target="../tags/tag34.xml"/><Relationship Id="rId15" Type="http://schemas.openxmlformats.org/officeDocument/2006/relationships/image" Target="../media/image66.png"/><Relationship Id="rId10" Type="http://schemas.openxmlformats.org/officeDocument/2006/relationships/notesSlide" Target="../notesSlides/notesSlide6.xml"/><Relationship Id="rId19" Type="http://schemas.openxmlformats.org/officeDocument/2006/relationships/image" Target="../media/image70.png"/><Relationship Id="rId4" Type="http://schemas.openxmlformats.org/officeDocument/2006/relationships/tags" Target="../tags/tag33.xml"/><Relationship Id="rId9" Type="http://schemas.openxmlformats.org/officeDocument/2006/relationships/slideLayout" Target="../slideLayouts/slideLayout1.xml"/><Relationship Id="rId1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7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2.emf"/><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79.emf"/></Relationships>
</file>

<file path=ppt/slides/_rels/slide2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82.emf"/></Relationships>
</file>

<file path=ppt/slides/_rels/slide2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microsoft.com/office/2007/relationships/media" Target="../media/media2.avi"/><Relationship Id="rId7"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video" Target="../media/media3.avi"/><Relationship Id="rId11" Type="http://schemas.openxmlformats.org/officeDocument/2006/relationships/image" Target="../media/image90.png"/><Relationship Id="rId5" Type="http://schemas.microsoft.com/office/2007/relationships/media" Target="../media/media3.avi"/><Relationship Id="rId10" Type="http://schemas.openxmlformats.org/officeDocument/2006/relationships/image" Target="../media/image89.png"/><Relationship Id="rId4" Type="http://schemas.openxmlformats.org/officeDocument/2006/relationships/video" Target="../media/media2.avi"/><Relationship Id="rId9"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96.png"/><Relationship Id="rId4"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8" Type="http://schemas.openxmlformats.org/officeDocument/2006/relationships/video" Target="../media/media9.avi"/><Relationship Id="rId13" Type="http://schemas.microsoft.com/office/2007/relationships/media" Target="../media/media12.avi"/><Relationship Id="rId18" Type="http://schemas.openxmlformats.org/officeDocument/2006/relationships/notesSlide" Target="../notesSlides/notesSlide16.xml"/><Relationship Id="rId26" Type="http://schemas.openxmlformats.org/officeDocument/2006/relationships/image" Target="../media/image104.png"/><Relationship Id="rId3" Type="http://schemas.microsoft.com/office/2007/relationships/media" Target="../media/media7.avi"/><Relationship Id="rId21" Type="http://schemas.openxmlformats.org/officeDocument/2006/relationships/image" Target="../media/image99.png"/><Relationship Id="rId7" Type="http://schemas.microsoft.com/office/2007/relationships/media" Target="../media/media9.avi"/><Relationship Id="rId12" Type="http://schemas.openxmlformats.org/officeDocument/2006/relationships/video" Target="../media/media11.avi"/><Relationship Id="rId17" Type="http://schemas.openxmlformats.org/officeDocument/2006/relationships/slideLayout" Target="../slideLayouts/slideLayout2.xml"/><Relationship Id="rId25" Type="http://schemas.openxmlformats.org/officeDocument/2006/relationships/image" Target="../media/image103.png"/><Relationship Id="rId2" Type="http://schemas.openxmlformats.org/officeDocument/2006/relationships/video" Target="../media/media6.avi"/><Relationship Id="rId16" Type="http://schemas.openxmlformats.org/officeDocument/2006/relationships/video" Target="../media/media13.avi"/><Relationship Id="rId20" Type="http://schemas.openxmlformats.org/officeDocument/2006/relationships/image" Target="../media/image98.png"/><Relationship Id="rId29" Type="http://schemas.openxmlformats.org/officeDocument/2006/relationships/image" Target="../media/image107.png"/><Relationship Id="rId1" Type="http://schemas.microsoft.com/office/2007/relationships/media" Target="../media/media6.avi"/><Relationship Id="rId6" Type="http://schemas.openxmlformats.org/officeDocument/2006/relationships/video" Target="../media/media8.avi"/><Relationship Id="rId11" Type="http://schemas.microsoft.com/office/2007/relationships/media" Target="../media/media11.avi"/><Relationship Id="rId24" Type="http://schemas.openxmlformats.org/officeDocument/2006/relationships/image" Target="../media/image102.png"/><Relationship Id="rId5" Type="http://schemas.microsoft.com/office/2007/relationships/media" Target="../media/media8.avi"/><Relationship Id="rId15" Type="http://schemas.microsoft.com/office/2007/relationships/media" Target="../media/media13.avi"/><Relationship Id="rId23" Type="http://schemas.openxmlformats.org/officeDocument/2006/relationships/image" Target="../media/image101.png"/><Relationship Id="rId28" Type="http://schemas.openxmlformats.org/officeDocument/2006/relationships/image" Target="../media/image106.png"/><Relationship Id="rId10" Type="http://schemas.openxmlformats.org/officeDocument/2006/relationships/video" Target="../media/media10.avi"/><Relationship Id="rId19" Type="http://schemas.openxmlformats.org/officeDocument/2006/relationships/image" Target="../media/image97.png"/><Relationship Id="rId4" Type="http://schemas.openxmlformats.org/officeDocument/2006/relationships/video" Target="../media/media7.avi"/><Relationship Id="rId9" Type="http://schemas.microsoft.com/office/2007/relationships/media" Target="../media/media10.avi"/><Relationship Id="rId14" Type="http://schemas.openxmlformats.org/officeDocument/2006/relationships/video" Target="../media/media12.avi"/><Relationship Id="rId22" Type="http://schemas.openxmlformats.org/officeDocument/2006/relationships/image" Target="../media/image100.png"/><Relationship Id="rId27" Type="http://schemas.openxmlformats.org/officeDocument/2006/relationships/image" Target="../media/image105.png"/></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QVDUUJty3vQ?feature=oembed" TargetMode="External"/><Relationship Id="rId4" Type="http://schemas.openxmlformats.org/officeDocument/2006/relationships/image" Target="../media/image112.jpeg"/></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avi"/><Relationship Id="rId1" Type="http://schemas.microsoft.com/office/2007/relationships/media" Target="../media/media14.avi"/><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avi"/><Relationship Id="rId1" Type="http://schemas.microsoft.com/office/2007/relationships/media" Target="../media/media15.avi"/><Relationship Id="rId5" Type="http://schemas.openxmlformats.org/officeDocument/2006/relationships/image" Target="../media/image120.png"/><Relationship Id="rId4"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avi"/><Relationship Id="rId1" Type="http://schemas.microsoft.com/office/2007/relationships/media" Target="../media/media16.avi"/><Relationship Id="rId5" Type="http://schemas.openxmlformats.org/officeDocument/2006/relationships/image" Target="../media/image121.png"/><Relationship Id="rId4"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3.xml"/><Relationship Id="rId21" Type="http://schemas.openxmlformats.org/officeDocument/2006/relationships/image" Target="../media/image18.png"/><Relationship Id="rId7" Type="http://schemas.openxmlformats.org/officeDocument/2006/relationships/tags" Target="../tags/tag7.xml"/><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tags" Target="../tags/tag2.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2.xml"/><Relationship Id="rId5" Type="http://schemas.openxmlformats.org/officeDocument/2006/relationships/tags" Target="../tags/tag5.xml"/><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slideLayout" Target="../slideLayouts/slideLayout2.xml"/><Relationship Id="rId19" Type="http://schemas.openxmlformats.org/officeDocument/2006/relationships/image" Target="../media/image1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1.png"/><Relationship Id="rId22"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5.jp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avi"/><Relationship Id="rId1" Type="http://schemas.microsoft.com/office/2007/relationships/media" Target="../media/media17.avi"/><Relationship Id="rId5" Type="http://schemas.openxmlformats.org/officeDocument/2006/relationships/image" Target="../media/image126.png"/><Relationship Id="rId4" Type="http://schemas.openxmlformats.org/officeDocument/2006/relationships/notesSlide" Target="../notesSlides/notesSlide29.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8.sv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avi"/><Relationship Id="rId1" Type="http://schemas.microsoft.com/office/2007/relationships/media" Target="../media/media18.avi"/><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2.sv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avi"/><Relationship Id="rId1" Type="http://schemas.microsoft.com/office/2007/relationships/media" Target="../media/media19.avi"/><Relationship Id="rId5" Type="http://schemas.openxmlformats.org/officeDocument/2006/relationships/image" Target="../media/image133.png"/><Relationship Id="rId4"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5.sv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avi"/><Relationship Id="rId1" Type="http://schemas.microsoft.com/office/2007/relationships/media" Target="../media/media20.avi"/><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notesSlide" Target="../notesSlides/notesSlide35.xml"/></Relationships>
</file>

<file path=ppt/slides/_rels/slide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9.sv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avi"/><Relationship Id="rId1" Type="http://schemas.microsoft.com/office/2007/relationships/media" Target="../media/media21.avi"/><Relationship Id="rId6" Type="http://schemas.openxmlformats.org/officeDocument/2006/relationships/image" Target="../media/image140.png"/><Relationship Id="rId5" Type="http://schemas.openxmlformats.org/officeDocument/2006/relationships/image" Target="../media/image137.png"/><Relationship Id="rId4"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tags" Target="../tags/tag14.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notesSlide" Target="../notesSlides/notesSlide3.xml"/><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slideLayout" Target="../slideLayouts/slideLayout2.xml"/><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2349" b="6291"/>
          <a:stretch/>
        </p:blipFill>
        <p:spPr>
          <a:xfrm>
            <a:off x="1551632" y="74838"/>
            <a:ext cx="9247760" cy="3627205"/>
          </a:xfrm>
          <a:prstGeom prst="rect">
            <a:avLst/>
          </a:prstGeom>
        </p:spPr>
      </p:pic>
      <p:pic>
        <p:nvPicPr>
          <p:cNvPr id="7" name="Picture 6"/>
          <p:cNvPicPr>
            <a:picLocks noChangeAspect="1"/>
          </p:cNvPicPr>
          <p:nvPr/>
        </p:nvPicPr>
        <p:blipFill rotWithShape="1">
          <a:blip r:embed="rId3"/>
          <a:srcRect b="5842"/>
          <a:stretch/>
        </p:blipFill>
        <p:spPr>
          <a:xfrm>
            <a:off x="1447972" y="3763671"/>
            <a:ext cx="9751671" cy="3064889"/>
          </a:xfrm>
          <a:prstGeom prst="rect">
            <a:avLst/>
          </a:prstGeom>
        </p:spPr>
      </p:pic>
    </p:spTree>
    <p:extLst>
      <p:ext uri="{BB962C8B-B14F-4D97-AF65-F5344CB8AC3E}">
        <p14:creationId xmlns:p14="http://schemas.microsoft.com/office/powerpoint/2010/main" val="955481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64" y="79382"/>
            <a:ext cx="11587480" cy="1325563"/>
          </a:xfrm>
        </p:spPr>
        <p:txBody>
          <a:bodyPr>
            <a:normAutofit/>
          </a:bodyPr>
          <a:lstStyle/>
          <a:p>
            <a:r>
              <a:rPr lang="en-US" sz="3600" dirty="0"/>
              <a:t>Recap: SW1PerS (Sliding Windows and 1-Persistence Scoring)</a:t>
            </a:r>
          </a:p>
        </p:txBody>
      </p:sp>
      <p:pic>
        <p:nvPicPr>
          <p:cNvPr id="4" name="Picture 3 1" descr="john_fig11.png"/>
          <p:cNvPicPr>
            <a:picLocks noChangeAspect="1"/>
          </p:cNvPicPr>
          <p:nvPr/>
        </p:nvPicPr>
        <p:blipFill>
          <a:blip r:embed="rId12"/>
          <a:stretch>
            <a:fillRect/>
          </a:stretch>
        </p:blipFill>
        <p:spPr>
          <a:xfrm>
            <a:off x="4156722" y="1508046"/>
            <a:ext cx="3548564" cy="2242049"/>
          </a:xfrm>
          <a:prstGeom prst="rect">
            <a:avLst/>
          </a:prstGeom>
        </p:spPr>
      </p:pic>
      <p:cxnSp>
        <p:nvCxnSpPr>
          <p:cNvPr id="5" name="Straight Arrow Connector 4"/>
          <p:cNvCxnSpPr>
            <a:cxnSpLocks noChangeAspect="1"/>
          </p:cNvCxnSpPr>
          <p:nvPr/>
        </p:nvCxnSpPr>
        <p:spPr>
          <a:xfrm rot="600000" flipV="1">
            <a:off x="7293413" y="2393516"/>
            <a:ext cx="1842509" cy="45005"/>
          </a:xfrm>
          <a:prstGeom prst="straightConnector1">
            <a:avLst/>
          </a:prstGeom>
          <a:ln w="38100">
            <a:solidFill>
              <a:srgbClr val="7030A0"/>
            </a:solidFill>
            <a:tailEnd type="arrow"/>
          </a:ln>
        </p:spPr>
        <p:style>
          <a:lnRef idx="2">
            <a:schemeClr val="accent1"/>
          </a:lnRef>
          <a:fillRef idx="0">
            <a:schemeClr val="accent1"/>
          </a:fillRef>
          <a:effectRef idx="1">
            <a:schemeClr val="accent1"/>
          </a:effectRef>
          <a:fontRef idx="minor">
            <a:schemeClr val="tx1"/>
          </a:fontRef>
        </p:style>
      </p:cxnSp>
      <p:grpSp>
        <p:nvGrpSpPr>
          <p:cNvPr id="6" name="Group 5"/>
          <p:cNvGrpSpPr>
            <a:grpSpLocks noChangeAspect="1"/>
          </p:cNvGrpSpPr>
          <p:nvPr/>
        </p:nvGrpSpPr>
        <p:grpSpPr>
          <a:xfrm>
            <a:off x="333403" y="1578238"/>
            <a:ext cx="3122738" cy="1873643"/>
            <a:chOff x="4459183" y="914400"/>
            <a:chExt cx="4572000" cy="2743200"/>
          </a:xfrm>
        </p:grpSpPr>
        <p:pic>
          <p:nvPicPr>
            <p:cNvPr id="7" name="Picture 2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9183" y="914400"/>
              <a:ext cx="4572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648200" y="3200400"/>
              <a:ext cx="338941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p:cNvCxnSpPr>
            <a:cxnSpLocks noChangeAspect="1"/>
          </p:cNvCxnSpPr>
          <p:nvPr/>
        </p:nvCxnSpPr>
        <p:spPr>
          <a:xfrm rot="-5400000">
            <a:off x="3437444" y="1882739"/>
            <a:ext cx="119777" cy="1169105"/>
          </a:xfrm>
          <a:prstGeom prst="straightConnector1">
            <a:avLst/>
          </a:prstGeom>
          <a:ln w="38100">
            <a:solidFill>
              <a:srgbClr val="7030A0"/>
            </a:solidFill>
            <a:prstDash val="dash"/>
            <a:tailEnd type="arrow"/>
          </a:ln>
        </p:spPr>
        <p:style>
          <a:lnRef idx="3">
            <a:schemeClr val="accent4"/>
          </a:lnRef>
          <a:fillRef idx="0">
            <a:schemeClr val="accent4"/>
          </a:fillRef>
          <a:effectRef idx="2">
            <a:schemeClr val="accent4"/>
          </a:effectRef>
          <a:fontRef idx="minor">
            <a:schemeClr val="tx1"/>
          </a:fontRef>
        </p:style>
      </p:cxnSp>
      <p:pic>
        <p:nvPicPr>
          <p:cNvPr id="10" name="Picture 9"/>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058803" y="2056970"/>
            <a:ext cx="809645" cy="244084"/>
          </a:xfrm>
          <a:prstGeom prst="rect">
            <a:avLst/>
          </a:prstGeom>
        </p:spPr>
      </p:pic>
      <p:pic>
        <p:nvPicPr>
          <p:cNvPr id="11" name="Picture 10"/>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7864982" y="1784366"/>
            <a:ext cx="508808" cy="267912"/>
          </a:xfrm>
          <a:prstGeom prst="rect">
            <a:avLst/>
          </a:prstGeom>
        </p:spPr>
      </p:pic>
      <p:grpSp>
        <p:nvGrpSpPr>
          <p:cNvPr id="12" name="Group 11"/>
          <p:cNvGrpSpPr>
            <a:grpSpLocks noChangeAspect="1"/>
          </p:cNvGrpSpPr>
          <p:nvPr/>
        </p:nvGrpSpPr>
        <p:grpSpPr>
          <a:xfrm>
            <a:off x="9429312" y="1595366"/>
            <a:ext cx="2301885" cy="1849741"/>
            <a:chOff x="5699191" y="4038600"/>
            <a:chExt cx="3063809" cy="2462005"/>
          </a:xfrm>
        </p:grpSpPr>
        <p:grpSp>
          <p:nvGrpSpPr>
            <p:cNvPr id="13" name="Group 12"/>
            <p:cNvGrpSpPr/>
            <p:nvPr/>
          </p:nvGrpSpPr>
          <p:grpSpPr>
            <a:xfrm>
              <a:off x="5699191" y="4038600"/>
              <a:ext cx="3063809" cy="2462005"/>
              <a:chOff x="5612357" y="4091195"/>
              <a:chExt cx="3063809" cy="2462005"/>
            </a:xfrm>
          </p:grpSpPr>
          <p:pic>
            <p:nvPicPr>
              <p:cNvPr id="15" name="Picture 14" descr="john_fig12.png"/>
              <p:cNvPicPr>
                <a:picLocks noChangeAspect="1"/>
              </p:cNvPicPr>
              <p:nvPr/>
            </p:nvPicPr>
            <p:blipFill>
              <a:blip r:embed="rId16"/>
              <a:stretch>
                <a:fillRect/>
              </a:stretch>
            </p:blipFill>
            <p:spPr>
              <a:xfrm>
                <a:off x="5612357" y="4091195"/>
                <a:ext cx="3063809" cy="2462005"/>
              </a:xfrm>
              <a:prstGeom prst="rect">
                <a:avLst/>
              </a:prstGeom>
            </p:spPr>
          </p:pic>
          <p:sp>
            <p:nvSpPr>
              <p:cNvPr id="16" name="TextBox 15"/>
              <p:cNvSpPr txBox="1"/>
              <p:nvPr/>
            </p:nvSpPr>
            <p:spPr>
              <a:xfrm>
                <a:off x="6015080" y="4941063"/>
                <a:ext cx="1286539" cy="461665"/>
              </a:xfrm>
              <a:prstGeom prst="rect">
                <a:avLst/>
              </a:prstGeom>
              <a:noFill/>
            </p:spPr>
            <p:txBody>
              <a:bodyPr wrap="square" rtlCol="0">
                <a:spAutoFit/>
              </a:bodyPr>
              <a:lstStyle/>
              <a:p>
                <a:r>
                  <a:rPr lang="en-US" sz="2400" i="1" dirty="0" err="1"/>
                  <a:t>mp</a:t>
                </a:r>
                <a:endParaRPr lang="en-US" sz="2400" i="1" dirty="0"/>
              </a:p>
            </p:txBody>
          </p:sp>
          <p:sp>
            <p:nvSpPr>
              <p:cNvPr id="17" name="Right Brace 16"/>
              <p:cNvSpPr/>
              <p:nvPr/>
            </p:nvSpPr>
            <p:spPr>
              <a:xfrm>
                <a:off x="5852781" y="4471148"/>
                <a:ext cx="156385" cy="1855098"/>
              </a:xfrm>
              <a:prstGeom prst="rightBrace">
                <a:avLst>
                  <a:gd name="adj1" fmla="val 8333"/>
                  <a:gd name="adj2" fmla="val 36388"/>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14" name="Oval 13"/>
            <p:cNvSpPr/>
            <p:nvPr/>
          </p:nvSpPr>
          <p:spPr>
            <a:xfrm>
              <a:off x="5814085" y="4368651"/>
              <a:ext cx="91262" cy="998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9" name="TextBox 18"/>
          <p:cNvSpPr txBox="1">
            <a:spLocks noChangeAspect="1"/>
          </p:cNvSpPr>
          <p:nvPr/>
        </p:nvSpPr>
        <p:spPr>
          <a:xfrm>
            <a:off x="9011920" y="3757027"/>
            <a:ext cx="2997200" cy="646331"/>
          </a:xfrm>
          <a:prstGeom prst="rect">
            <a:avLst/>
          </a:prstGeom>
          <a:noFill/>
        </p:spPr>
        <p:txBody>
          <a:bodyPr wrap="square" rtlCol="0">
            <a:spAutoFit/>
          </a:bodyPr>
          <a:lstStyle/>
          <a:p>
            <a:pPr algn="ctr"/>
            <a:r>
              <a:rPr lang="en-US" dirty="0" err="1"/>
              <a:t>mp</a:t>
            </a:r>
            <a:r>
              <a:rPr lang="en-US" dirty="0"/>
              <a:t> : maximum persistence</a:t>
            </a:r>
          </a:p>
          <a:p>
            <a:pPr algn="ctr"/>
            <a:r>
              <a:rPr lang="en-US" dirty="0"/>
              <a:t>(recurrence score)</a:t>
            </a:r>
          </a:p>
        </p:txBody>
      </p:sp>
      <p:grpSp>
        <p:nvGrpSpPr>
          <p:cNvPr id="25" name="Group 24"/>
          <p:cNvGrpSpPr/>
          <p:nvPr/>
        </p:nvGrpSpPr>
        <p:grpSpPr>
          <a:xfrm>
            <a:off x="332767" y="3638792"/>
            <a:ext cx="3972507" cy="3031086"/>
            <a:chOff x="7162799" y="1035748"/>
            <a:chExt cx="3972507" cy="3031086"/>
          </a:xfrm>
        </p:grpSpPr>
        <p:grpSp>
          <p:nvGrpSpPr>
            <p:cNvPr id="26" name="Group 25"/>
            <p:cNvGrpSpPr/>
            <p:nvPr>
              <p:custDataLst>
                <p:tags r:id="rId5"/>
              </p:custDataLst>
            </p:nvPr>
          </p:nvGrpSpPr>
          <p:grpSpPr>
            <a:xfrm>
              <a:off x="7162799" y="1035748"/>
              <a:ext cx="3972507" cy="3031086"/>
              <a:chOff x="7162799" y="1035748"/>
              <a:chExt cx="3972507" cy="3031086"/>
            </a:xfrm>
          </p:grpSpPr>
          <p:sp>
            <p:nvSpPr>
              <p:cNvPr id="28" name="TextBox 27"/>
              <p:cNvSpPr txBox="1"/>
              <p:nvPr/>
            </p:nvSpPr>
            <p:spPr>
              <a:xfrm>
                <a:off x="7162799" y="1035748"/>
                <a:ext cx="3972507" cy="3031086"/>
              </a:xfrm>
              <a:prstGeom prst="rect">
                <a:avLst/>
              </a:prstGeom>
              <a:noFill/>
            </p:spPr>
            <p:txBody>
              <a:bodyPr wrap="square" rtlCol="0">
                <a:spAutoFit/>
              </a:bodyPr>
              <a:lstStyle/>
              <a:p>
                <a:pPr>
                  <a:lnSpc>
                    <a:spcPct val="150000"/>
                  </a:lnSpc>
                </a:pPr>
                <a:r>
                  <a:rPr lang="en-US" sz="2600" dirty="0"/>
                  <a:t>           # of sines/cosines</a:t>
                </a:r>
              </a:p>
              <a:p>
                <a:pPr>
                  <a:lnSpc>
                    <a:spcPct val="150000"/>
                  </a:lnSpc>
                </a:pPr>
                <a:r>
                  <a:rPr lang="en-US" sz="2600" dirty="0"/>
                  <a:t>                   </a:t>
                </a:r>
              </a:p>
              <a:p>
                <a:pPr>
                  <a:lnSpc>
                    <a:spcPct val="150000"/>
                  </a:lnSpc>
                </a:pPr>
                <a:r>
                  <a:rPr lang="en-US" sz="2600" dirty="0"/>
                  <a:t>         number of periods</a:t>
                </a:r>
              </a:p>
              <a:p>
                <a:pPr>
                  <a:lnSpc>
                    <a:spcPct val="150000"/>
                  </a:lnSpc>
                </a:pPr>
                <a:endParaRPr lang="en-US" sz="2600" dirty="0"/>
              </a:p>
              <a:p>
                <a:pPr>
                  <a:lnSpc>
                    <a:spcPct val="150000"/>
                  </a:lnSpc>
                </a:pPr>
                <a:endParaRPr lang="en-US" sz="2600" dirty="0"/>
              </a:p>
            </p:txBody>
          </p:sp>
          <p:pic>
            <p:nvPicPr>
              <p:cNvPr id="29" name="Picture 28"/>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7290942" y="1836610"/>
                <a:ext cx="1051886" cy="231772"/>
              </a:xfrm>
              <a:prstGeom prst="rect">
                <a:avLst/>
              </a:prstGeom>
            </p:spPr>
          </p:pic>
          <p:pic>
            <p:nvPicPr>
              <p:cNvPr id="30" name="Picture 29"/>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7238999" y="2483548"/>
                <a:ext cx="539877" cy="225361"/>
              </a:xfrm>
              <a:prstGeom prst="rect">
                <a:avLst/>
              </a:prstGeom>
            </p:spPr>
          </p:pic>
          <p:pic>
            <p:nvPicPr>
              <p:cNvPr id="31" name="Picture 30"/>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7260190" y="2879439"/>
                <a:ext cx="1870019" cy="748800"/>
              </a:xfrm>
              <a:prstGeom prst="rect">
                <a:avLst/>
              </a:prstGeom>
            </p:spPr>
          </p:pic>
        </p:grpSp>
        <p:pic>
          <p:nvPicPr>
            <p:cNvPr id="27" name="Picture 26"/>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7181850" y="1286732"/>
              <a:ext cx="711518" cy="260033"/>
            </a:xfrm>
            <a:prstGeom prst="rect">
              <a:avLst/>
            </a:prstGeom>
          </p:spPr>
        </p:pic>
      </p:grpSp>
      <p:sp>
        <p:nvSpPr>
          <p:cNvPr id="32" name="TextBox 31"/>
          <p:cNvSpPr txBox="1"/>
          <p:nvPr/>
        </p:nvSpPr>
        <p:spPr>
          <a:xfrm>
            <a:off x="9429312" y="5545906"/>
            <a:ext cx="2638713" cy="461665"/>
          </a:xfrm>
          <a:prstGeom prst="rect">
            <a:avLst/>
          </a:prstGeom>
          <a:noFill/>
        </p:spPr>
        <p:txBody>
          <a:bodyPr wrap="square" rtlCol="0">
            <a:spAutoFit/>
          </a:bodyPr>
          <a:lstStyle/>
          <a:p>
            <a:r>
              <a:rPr lang="en-US" sz="2400" dirty="0"/>
              <a:t>Field of coefficients</a:t>
            </a:r>
          </a:p>
        </p:txBody>
      </p:sp>
      <p:pic>
        <p:nvPicPr>
          <p:cNvPr id="40" name="Picture 39" descr="\documentclass{article}&#10;\usepackage{amsmath,amsfonts,mathrsfs,dsfont}&#10;\pagestyle{empty}&#10;\begin{document}&#10;&#10;\[&#10;\mathbb{Z}/p\mathbb{Z} \; , \;\;\; p &gt; d&#10;\]&#10;\end{document}" title="IguanaTex Bitmap Display">
            <a:extLst>
              <a:ext uri="{FF2B5EF4-FFF2-40B4-BE49-F238E27FC236}">
                <a16:creationId xmlns:a16="http://schemas.microsoft.com/office/drawing/2014/main" id="{BECBB41E-5FED-DB73-BC6A-780A2A517AF8}"/>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9628796" y="6179098"/>
            <a:ext cx="2361143" cy="381714"/>
          </a:xfrm>
          <a:prstGeom prst="rect">
            <a:avLst/>
          </a:prstGeom>
        </p:spPr>
      </p:pic>
      <p:sp>
        <p:nvSpPr>
          <p:cNvPr id="34" name="TextBox 33"/>
          <p:cNvSpPr txBox="1"/>
          <p:nvPr/>
        </p:nvSpPr>
        <p:spPr>
          <a:xfrm>
            <a:off x="3994762" y="4176589"/>
            <a:ext cx="2500503" cy="400110"/>
          </a:xfrm>
          <a:prstGeom prst="rect">
            <a:avLst/>
          </a:prstGeom>
          <a:noFill/>
        </p:spPr>
        <p:txBody>
          <a:bodyPr wrap="square" rtlCol="0">
            <a:spAutoFit/>
          </a:bodyPr>
          <a:lstStyle/>
          <a:p>
            <a:pPr algn="ctr"/>
            <a:r>
              <a:rPr lang="en-US" sz="2000" u="sng" dirty="0"/>
              <a:t>Shape agnostic</a:t>
            </a:r>
            <a:endParaRPr lang="es-CO" sz="2000" u="sng" dirty="0"/>
          </a:p>
        </p:txBody>
      </p:sp>
      <p:sp>
        <p:nvSpPr>
          <p:cNvPr id="35" name="TextBox 34"/>
          <p:cNvSpPr txBox="1"/>
          <p:nvPr/>
        </p:nvSpPr>
        <p:spPr>
          <a:xfrm>
            <a:off x="5800561" y="4873554"/>
            <a:ext cx="3730053" cy="400110"/>
          </a:xfrm>
          <a:prstGeom prst="rect">
            <a:avLst/>
          </a:prstGeom>
          <a:noFill/>
        </p:spPr>
        <p:txBody>
          <a:bodyPr wrap="square" rtlCol="0">
            <a:spAutoFit/>
          </a:bodyPr>
          <a:lstStyle/>
          <a:p>
            <a:pPr algn="ctr"/>
            <a:r>
              <a:rPr lang="en-US" sz="2000" u="sng" dirty="0"/>
              <a:t>Resistant to dampening</a:t>
            </a:r>
            <a:endParaRPr lang="es-CO" sz="2000" u="sng" dirty="0"/>
          </a:p>
        </p:txBody>
      </p:sp>
      <p:pic>
        <p:nvPicPr>
          <p:cNvPr id="36" name="Picture 3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305275" y="5518197"/>
            <a:ext cx="1879479" cy="113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403081" y="4708301"/>
            <a:ext cx="1599656" cy="1063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055718" y="5199272"/>
            <a:ext cx="1421914" cy="1323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descr="\documentclass{article}&#10;\usepackage{amsfonts,amsmath}&#10;\def\T{\mathbb{T}}&#10;\def\N{\mathbb{N}}&#10;\def\R{\mathbb{R}}&#10;\pagestyle{empty}&#10;\begin{document}&#10;&#10;\[ \mathsf{dgm}^{\mathcal{R}}_1(\mathbb{SW}_{d,\tau}f)\]&#10;&#10;&#10;\end{document}" title="IguanaTex Bitmap Display">
            <a:extLst>
              <a:ext uri="{FF2B5EF4-FFF2-40B4-BE49-F238E27FC236}">
                <a16:creationId xmlns:a16="http://schemas.microsoft.com/office/drawing/2014/main" id="{420EE2C2-8289-D47F-4354-CD4A4300971D}"/>
              </a:ext>
            </a:extLst>
          </p:cNvPr>
          <p:cNvPicPr>
            <a:picLocks noChangeAspect="1"/>
          </p:cNvPicPr>
          <p:nvPr>
            <p:custDataLst>
              <p:tags r:id="rId4"/>
            </p:custDataLst>
          </p:nvPr>
        </p:nvPicPr>
        <p:blipFill>
          <a:blip r:embed="rId25">
            <a:extLst>
              <a:ext uri="{28A0092B-C50C-407E-A947-70E740481C1C}">
                <a14:useLocalDpi xmlns:a14="http://schemas.microsoft.com/office/drawing/2010/main" val="0"/>
              </a:ext>
            </a:extLst>
          </a:blip>
          <a:stretch>
            <a:fillRect/>
          </a:stretch>
        </p:blipFill>
        <p:spPr>
          <a:xfrm>
            <a:off x="10174437" y="3068670"/>
            <a:ext cx="1461259" cy="271956"/>
          </a:xfrm>
          <a:prstGeom prst="rect">
            <a:avLst/>
          </a:prstGeom>
        </p:spPr>
      </p:pic>
    </p:spTree>
    <p:extLst>
      <p:ext uri="{BB962C8B-B14F-4D97-AF65-F5344CB8AC3E}">
        <p14:creationId xmlns:p14="http://schemas.microsoft.com/office/powerpoint/2010/main" val="205877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850716" y="1021025"/>
            <a:ext cx="6376411" cy="4777102"/>
            <a:chOff x="6849505" y="208093"/>
            <a:chExt cx="5005797" cy="3672950"/>
          </a:xfrm>
        </p:grpSpPr>
        <p:sp>
          <p:nvSpPr>
            <p:cNvPr id="10" name="Rounded Rectangle 9"/>
            <p:cNvSpPr/>
            <p:nvPr/>
          </p:nvSpPr>
          <p:spPr>
            <a:xfrm>
              <a:off x="6849505" y="208093"/>
              <a:ext cx="5005797" cy="367295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1" name="Group 10"/>
            <p:cNvGrpSpPr/>
            <p:nvPr/>
          </p:nvGrpSpPr>
          <p:grpSpPr>
            <a:xfrm>
              <a:off x="7084258" y="256539"/>
              <a:ext cx="4494597" cy="3495617"/>
              <a:chOff x="252248" y="228600"/>
              <a:chExt cx="8891751" cy="6400801"/>
            </a:xfrm>
          </p:grpSpPr>
          <p:sp>
            <p:nvSpPr>
              <p:cNvPr id="12" name="Title 1"/>
              <p:cNvSpPr txBox="1">
                <a:spLocks/>
              </p:cNvSpPr>
              <p:nvPr/>
            </p:nvSpPr>
            <p:spPr>
              <a:xfrm>
                <a:off x="1752600" y="228600"/>
                <a:ext cx="5688526" cy="8026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t>Biological Clocks</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974" y="4180564"/>
                <a:ext cx="2774948" cy="2201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descr="http://cdn0.cosmosmagazine.com/wp-content/uploads/20080417_genome.png"/>
              <p:cNvPicPr>
                <a:picLocks noChangeAspect="1" noChangeArrowheads="1"/>
              </p:cNvPicPr>
              <p:nvPr/>
            </p:nvPicPr>
            <p:blipFill rotWithShape="1">
              <a:blip r:embed="rId3">
                <a:extLst>
                  <a:ext uri="{28A0092B-C50C-407E-A947-70E740481C1C}">
                    <a14:useLocalDpi xmlns:a14="http://schemas.microsoft.com/office/drawing/2010/main" val="0"/>
                  </a:ext>
                </a:extLst>
              </a:blip>
              <a:srcRect l="6646" r="6437"/>
              <a:stretch/>
            </p:blipFill>
            <p:spPr bwMode="auto">
              <a:xfrm>
                <a:off x="5738648" y="1166305"/>
                <a:ext cx="3405351" cy="546309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248" y="1394905"/>
                <a:ext cx="5486400" cy="2301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1834173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667" y="1120979"/>
            <a:ext cx="11882789" cy="4616040"/>
          </a:xfrm>
          <a:prstGeom prst="rect">
            <a:avLst/>
          </a:prstGeom>
        </p:spPr>
      </p:pic>
    </p:spTree>
    <p:extLst>
      <p:ext uri="{BB962C8B-B14F-4D97-AF65-F5344CB8AC3E}">
        <p14:creationId xmlns:p14="http://schemas.microsoft.com/office/powerpoint/2010/main" val="130117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8696"/>
          <a:stretch/>
        </p:blipFill>
        <p:spPr>
          <a:xfrm>
            <a:off x="0" y="0"/>
            <a:ext cx="12192000" cy="6261652"/>
          </a:xfrm>
          <a:prstGeom prst="rect">
            <a:avLst/>
          </a:prstGeom>
        </p:spPr>
      </p:pic>
      <p:sp>
        <p:nvSpPr>
          <p:cNvPr id="6" name="TextBox 5"/>
          <p:cNvSpPr txBox="1"/>
          <p:nvPr/>
        </p:nvSpPr>
        <p:spPr>
          <a:xfrm>
            <a:off x="2122714" y="6437418"/>
            <a:ext cx="10069286" cy="400110"/>
          </a:xfrm>
          <a:prstGeom prst="rect">
            <a:avLst/>
          </a:prstGeom>
          <a:noFill/>
        </p:spPr>
        <p:txBody>
          <a:bodyPr wrap="square" rtlCol="0">
            <a:spAutoFit/>
          </a:bodyPr>
          <a:lstStyle/>
          <a:p>
            <a:r>
              <a:rPr lang="en-US" sz="2000" i="1" dirty="0"/>
              <a:t>SW1PerS: Sliding Windows and 1-Persistence Scoring</a:t>
            </a:r>
            <a:r>
              <a:rPr lang="en-US" sz="2000" dirty="0"/>
              <a:t>, J. </a:t>
            </a:r>
            <a:r>
              <a:rPr lang="en-US" sz="2000" dirty="0" err="1"/>
              <a:t>Perea</a:t>
            </a:r>
            <a:r>
              <a:rPr lang="en-US" sz="2000" dirty="0"/>
              <a:t> et. al., </a:t>
            </a:r>
            <a:r>
              <a:rPr lang="en-US" sz="2000" b="1" dirty="0"/>
              <a:t>BMC </a:t>
            </a:r>
            <a:r>
              <a:rPr lang="en-US" sz="2000" b="1" dirty="0" err="1"/>
              <a:t>BioInformatics</a:t>
            </a:r>
            <a:r>
              <a:rPr lang="en-US" sz="2000" b="1" dirty="0"/>
              <a:t> </a:t>
            </a:r>
            <a:r>
              <a:rPr lang="en-US" sz="2000" dirty="0"/>
              <a:t>2015</a:t>
            </a:r>
            <a:endParaRPr lang="es-CO" sz="2000" dirty="0"/>
          </a:p>
        </p:txBody>
      </p:sp>
    </p:spTree>
    <p:extLst>
      <p:ext uri="{BB962C8B-B14F-4D97-AF65-F5344CB8AC3E}">
        <p14:creationId xmlns:p14="http://schemas.microsoft.com/office/powerpoint/2010/main" val="1629735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8551"/>
          <a:stretch/>
        </p:blipFill>
        <p:spPr>
          <a:xfrm>
            <a:off x="0" y="0"/>
            <a:ext cx="12192000" cy="6271591"/>
          </a:xfrm>
          <a:prstGeom prst="rect">
            <a:avLst/>
          </a:prstGeom>
        </p:spPr>
      </p:pic>
      <p:sp>
        <p:nvSpPr>
          <p:cNvPr id="2" name="TextBox 1">
            <a:extLst>
              <a:ext uri="{FF2B5EF4-FFF2-40B4-BE49-F238E27FC236}">
                <a16:creationId xmlns:a16="http://schemas.microsoft.com/office/drawing/2014/main" id="{568F1C2A-4C82-EB09-BC9E-D3F9EDDF61DF}"/>
              </a:ext>
            </a:extLst>
          </p:cNvPr>
          <p:cNvSpPr txBox="1"/>
          <p:nvPr/>
        </p:nvSpPr>
        <p:spPr>
          <a:xfrm>
            <a:off x="2122714" y="6437418"/>
            <a:ext cx="10069286" cy="400110"/>
          </a:xfrm>
          <a:prstGeom prst="rect">
            <a:avLst/>
          </a:prstGeom>
          <a:noFill/>
        </p:spPr>
        <p:txBody>
          <a:bodyPr wrap="square" rtlCol="0">
            <a:spAutoFit/>
          </a:bodyPr>
          <a:lstStyle/>
          <a:p>
            <a:r>
              <a:rPr lang="en-US" sz="2000" i="1" dirty="0"/>
              <a:t>SW1PerS: Sliding Windows and 1-Persistence Scoring</a:t>
            </a:r>
            <a:r>
              <a:rPr lang="en-US" sz="2000" dirty="0"/>
              <a:t>, J. </a:t>
            </a:r>
            <a:r>
              <a:rPr lang="en-US" sz="2000" dirty="0" err="1"/>
              <a:t>Perea</a:t>
            </a:r>
            <a:r>
              <a:rPr lang="en-US" sz="2000" dirty="0"/>
              <a:t> et. al., </a:t>
            </a:r>
            <a:r>
              <a:rPr lang="en-US" sz="2000" b="1" dirty="0"/>
              <a:t>BMC </a:t>
            </a:r>
            <a:r>
              <a:rPr lang="en-US" sz="2000" b="1" dirty="0" err="1"/>
              <a:t>BioInformatics</a:t>
            </a:r>
            <a:r>
              <a:rPr lang="en-US" sz="2000" b="1" dirty="0"/>
              <a:t> </a:t>
            </a:r>
            <a:r>
              <a:rPr lang="en-US" sz="2000" dirty="0"/>
              <a:t>2015</a:t>
            </a:r>
            <a:endParaRPr lang="es-CO" sz="2000" dirty="0"/>
          </a:p>
        </p:txBody>
      </p:sp>
    </p:spTree>
    <p:extLst>
      <p:ext uri="{BB962C8B-B14F-4D97-AF65-F5344CB8AC3E}">
        <p14:creationId xmlns:p14="http://schemas.microsoft.com/office/powerpoint/2010/main" val="856519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8696"/>
          <a:stretch/>
        </p:blipFill>
        <p:spPr>
          <a:xfrm>
            <a:off x="0" y="0"/>
            <a:ext cx="12192000" cy="6261652"/>
          </a:xfrm>
          <a:prstGeom prst="rect">
            <a:avLst/>
          </a:prstGeom>
        </p:spPr>
      </p:pic>
      <p:sp>
        <p:nvSpPr>
          <p:cNvPr id="3" name="TextBox 2">
            <a:extLst>
              <a:ext uri="{FF2B5EF4-FFF2-40B4-BE49-F238E27FC236}">
                <a16:creationId xmlns:a16="http://schemas.microsoft.com/office/drawing/2014/main" id="{83904B18-A87C-3BC2-66ED-6FCAA34C9F53}"/>
              </a:ext>
            </a:extLst>
          </p:cNvPr>
          <p:cNvSpPr txBox="1"/>
          <p:nvPr/>
        </p:nvSpPr>
        <p:spPr>
          <a:xfrm>
            <a:off x="2122714" y="6437418"/>
            <a:ext cx="10069286" cy="400110"/>
          </a:xfrm>
          <a:prstGeom prst="rect">
            <a:avLst/>
          </a:prstGeom>
          <a:noFill/>
        </p:spPr>
        <p:txBody>
          <a:bodyPr wrap="square" rtlCol="0">
            <a:spAutoFit/>
          </a:bodyPr>
          <a:lstStyle/>
          <a:p>
            <a:r>
              <a:rPr lang="en-US" sz="2000" i="1" dirty="0"/>
              <a:t>SW1PerS: Sliding Windows and 1-Persistence Scoring</a:t>
            </a:r>
            <a:r>
              <a:rPr lang="en-US" sz="2000" dirty="0"/>
              <a:t>, J. </a:t>
            </a:r>
            <a:r>
              <a:rPr lang="en-US" sz="2000" dirty="0" err="1"/>
              <a:t>Perea</a:t>
            </a:r>
            <a:r>
              <a:rPr lang="en-US" sz="2000" dirty="0"/>
              <a:t> et. al., </a:t>
            </a:r>
            <a:r>
              <a:rPr lang="en-US" sz="2000" b="1" dirty="0"/>
              <a:t>BMC </a:t>
            </a:r>
            <a:r>
              <a:rPr lang="en-US" sz="2000" b="1" dirty="0" err="1"/>
              <a:t>BioInformatics</a:t>
            </a:r>
            <a:r>
              <a:rPr lang="en-US" sz="2000" b="1" dirty="0"/>
              <a:t> </a:t>
            </a:r>
            <a:r>
              <a:rPr lang="en-US" sz="2000" dirty="0"/>
              <a:t>2015</a:t>
            </a:r>
            <a:endParaRPr lang="es-CO" sz="2000" dirty="0"/>
          </a:p>
        </p:txBody>
      </p:sp>
    </p:spTree>
    <p:extLst>
      <p:ext uri="{BB962C8B-B14F-4D97-AF65-F5344CB8AC3E}">
        <p14:creationId xmlns:p14="http://schemas.microsoft.com/office/powerpoint/2010/main" val="59712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8801" y="1447800"/>
            <a:ext cx="8601253" cy="3512820"/>
          </a:xfrm>
          <a:prstGeom prst="rect">
            <a:avLst/>
          </a:prstGeom>
        </p:spPr>
      </p:pic>
      <p:sp>
        <p:nvSpPr>
          <p:cNvPr id="5" name="TextBox 4"/>
          <p:cNvSpPr txBox="1"/>
          <p:nvPr/>
        </p:nvSpPr>
        <p:spPr>
          <a:xfrm>
            <a:off x="3174339" y="400437"/>
            <a:ext cx="5910174" cy="707886"/>
          </a:xfrm>
          <a:prstGeom prst="rect">
            <a:avLst/>
          </a:prstGeom>
          <a:noFill/>
        </p:spPr>
        <p:txBody>
          <a:bodyPr wrap="square" rtlCol="0">
            <a:spAutoFit/>
          </a:bodyPr>
          <a:lstStyle/>
          <a:p>
            <a:r>
              <a:rPr lang="en-US" sz="4000" dirty="0"/>
              <a:t>Yeast Metabolic Cycle Data</a:t>
            </a:r>
            <a:endParaRPr lang="es-CO" sz="4000" dirty="0"/>
          </a:p>
        </p:txBody>
      </p:sp>
      <p:sp>
        <p:nvSpPr>
          <p:cNvPr id="6" name="TextBox 5"/>
          <p:cNvSpPr txBox="1"/>
          <p:nvPr/>
        </p:nvSpPr>
        <p:spPr>
          <a:xfrm>
            <a:off x="2633256" y="4960619"/>
            <a:ext cx="7315200" cy="369332"/>
          </a:xfrm>
          <a:prstGeom prst="rect">
            <a:avLst/>
          </a:prstGeom>
          <a:noFill/>
        </p:spPr>
        <p:txBody>
          <a:bodyPr wrap="square" rtlCol="0">
            <a:spAutoFit/>
          </a:bodyPr>
          <a:lstStyle/>
          <a:p>
            <a:endParaRPr lang="es-CO" dirty="0"/>
          </a:p>
        </p:txBody>
      </p:sp>
      <p:sp>
        <p:nvSpPr>
          <p:cNvPr id="9" name="TextBox 8"/>
          <p:cNvSpPr txBox="1"/>
          <p:nvPr/>
        </p:nvSpPr>
        <p:spPr>
          <a:xfrm>
            <a:off x="2209800" y="5044024"/>
            <a:ext cx="7501344" cy="830997"/>
          </a:xfrm>
          <a:prstGeom prst="rect">
            <a:avLst/>
          </a:prstGeom>
          <a:noFill/>
        </p:spPr>
        <p:txBody>
          <a:bodyPr wrap="square" rtlCol="0">
            <a:spAutoFit/>
          </a:bodyPr>
          <a:lstStyle/>
          <a:p>
            <a:r>
              <a:rPr lang="en-US" sz="2400" dirty="0"/>
              <a:t>Rankings of genes in the top 10% (out of 9,330 ) according to SW, and not in the top 10% for any other algorithm</a:t>
            </a:r>
            <a:endParaRPr lang="es-CO" sz="2400" dirty="0"/>
          </a:p>
        </p:txBody>
      </p:sp>
      <p:sp>
        <p:nvSpPr>
          <p:cNvPr id="2" name="TextBox 1">
            <a:extLst>
              <a:ext uri="{FF2B5EF4-FFF2-40B4-BE49-F238E27FC236}">
                <a16:creationId xmlns:a16="http://schemas.microsoft.com/office/drawing/2014/main" id="{4F3BE6EC-8618-B51D-8D2E-A0675DA51E01}"/>
              </a:ext>
            </a:extLst>
          </p:cNvPr>
          <p:cNvSpPr txBox="1"/>
          <p:nvPr/>
        </p:nvSpPr>
        <p:spPr>
          <a:xfrm>
            <a:off x="2122714" y="6437418"/>
            <a:ext cx="10069286" cy="400110"/>
          </a:xfrm>
          <a:prstGeom prst="rect">
            <a:avLst/>
          </a:prstGeom>
          <a:noFill/>
        </p:spPr>
        <p:txBody>
          <a:bodyPr wrap="square" rtlCol="0">
            <a:spAutoFit/>
          </a:bodyPr>
          <a:lstStyle/>
          <a:p>
            <a:r>
              <a:rPr lang="en-US" sz="2000" i="1" dirty="0"/>
              <a:t>SW1PerS: Sliding Windows and 1-Persistence Scoring</a:t>
            </a:r>
            <a:r>
              <a:rPr lang="en-US" sz="2000" dirty="0"/>
              <a:t>, J. </a:t>
            </a:r>
            <a:r>
              <a:rPr lang="en-US" sz="2000" dirty="0" err="1"/>
              <a:t>Perea</a:t>
            </a:r>
            <a:r>
              <a:rPr lang="en-US" sz="2000" dirty="0"/>
              <a:t> et. al., </a:t>
            </a:r>
            <a:r>
              <a:rPr lang="en-US" sz="2000" b="1" dirty="0"/>
              <a:t>BMC </a:t>
            </a:r>
            <a:r>
              <a:rPr lang="en-US" sz="2000" b="1" dirty="0" err="1"/>
              <a:t>BioInformatics</a:t>
            </a:r>
            <a:r>
              <a:rPr lang="en-US" sz="2000" b="1" dirty="0"/>
              <a:t> </a:t>
            </a:r>
            <a:r>
              <a:rPr lang="en-US" sz="2000" dirty="0"/>
              <a:t>2015</a:t>
            </a:r>
            <a:endParaRPr lang="es-CO" sz="2000" dirty="0"/>
          </a:p>
        </p:txBody>
      </p:sp>
    </p:spTree>
    <p:extLst>
      <p:ext uri="{BB962C8B-B14F-4D97-AF65-F5344CB8AC3E}">
        <p14:creationId xmlns:p14="http://schemas.microsoft.com/office/powerpoint/2010/main" val="4112801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2941"/>
          <a:stretch/>
        </p:blipFill>
        <p:spPr>
          <a:xfrm>
            <a:off x="100310" y="2248936"/>
            <a:ext cx="11991379" cy="2054707"/>
          </a:xfrm>
          <a:prstGeom prst="rect">
            <a:avLst/>
          </a:prstGeom>
        </p:spPr>
      </p:pic>
    </p:spTree>
    <p:extLst>
      <p:ext uri="{BB962C8B-B14F-4D97-AF65-F5344CB8AC3E}">
        <p14:creationId xmlns:p14="http://schemas.microsoft.com/office/powerpoint/2010/main" val="3140339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60501" y="304557"/>
            <a:ext cx="9670998" cy="6248887"/>
          </a:xfrm>
          <a:prstGeom prst="rect">
            <a:avLst/>
          </a:prstGeom>
        </p:spPr>
      </p:pic>
    </p:spTree>
    <p:extLst>
      <p:ext uri="{BB962C8B-B14F-4D97-AF65-F5344CB8AC3E}">
        <p14:creationId xmlns:p14="http://schemas.microsoft.com/office/powerpoint/2010/main" val="1775976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99218"/>
            <a:ext cx="12192000" cy="4059564"/>
          </a:xfrm>
          <a:prstGeom prst="rect">
            <a:avLst/>
          </a:prstGeom>
        </p:spPr>
      </p:pic>
    </p:spTree>
    <p:extLst>
      <p:ext uri="{BB962C8B-B14F-4D97-AF65-F5344CB8AC3E}">
        <p14:creationId xmlns:p14="http://schemas.microsoft.com/office/powerpoint/2010/main" val="1647625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29000" y="2895601"/>
            <a:ext cx="5562600" cy="1323439"/>
          </a:xfrm>
          <a:prstGeom prst="rect">
            <a:avLst/>
          </a:prstGeom>
          <a:noFill/>
        </p:spPr>
        <p:txBody>
          <a:bodyPr wrap="square" rtlCol="0">
            <a:spAutoFit/>
          </a:bodyPr>
          <a:lstStyle/>
          <a:p>
            <a:pPr algn="ctr"/>
            <a:r>
              <a:rPr lang="en-US" sz="4000" dirty="0"/>
              <a:t>What is recurrence, and how do we quantify it?</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813176"/>
            <a:ext cx="3352800" cy="31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4727576"/>
            <a:ext cx="3810000" cy="220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228600"/>
            <a:ext cx="4028831"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0"/>
            <a:ext cx="3429000"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954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3810" y="29462"/>
            <a:ext cx="8844380" cy="6799075"/>
          </a:xfrm>
          <a:prstGeom prst="rect">
            <a:avLst/>
          </a:prstGeom>
        </p:spPr>
      </p:pic>
    </p:spTree>
    <p:extLst>
      <p:ext uri="{BB962C8B-B14F-4D97-AF65-F5344CB8AC3E}">
        <p14:creationId xmlns:p14="http://schemas.microsoft.com/office/powerpoint/2010/main" val="3859146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431F9E-3521-9083-EB38-1CA6DEF10805}"/>
              </a:ext>
            </a:extLst>
          </p:cNvPr>
          <p:cNvPicPr>
            <a:picLocks noChangeAspect="1"/>
          </p:cNvPicPr>
          <p:nvPr/>
        </p:nvPicPr>
        <p:blipFill>
          <a:blip r:embed="rId2"/>
          <a:stretch>
            <a:fillRect/>
          </a:stretch>
        </p:blipFill>
        <p:spPr>
          <a:xfrm>
            <a:off x="1407256" y="3587084"/>
            <a:ext cx="8876742" cy="2808037"/>
          </a:xfrm>
          <a:prstGeom prst="rect">
            <a:avLst/>
          </a:prstGeom>
        </p:spPr>
      </p:pic>
      <p:pic>
        <p:nvPicPr>
          <p:cNvPr id="5" name="Picture 4">
            <a:extLst>
              <a:ext uri="{FF2B5EF4-FFF2-40B4-BE49-F238E27FC236}">
                <a16:creationId xmlns:a16="http://schemas.microsoft.com/office/drawing/2014/main" id="{4A5E2836-42C5-4BDF-9D7B-BE4BF3F84A9D}"/>
              </a:ext>
            </a:extLst>
          </p:cNvPr>
          <p:cNvPicPr>
            <a:picLocks noChangeAspect="1"/>
          </p:cNvPicPr>
          <p:nvPr/>
        </p:nvPicPr>
        <p:blipFill>
          <a:blip r:embed="rId3"/>
          <a:stretch>
            <a:fillRect/>
          </a:stretch>
        </p:blipFill>
        <p:spPr>
          <a:xfrm>
            <a:off x="0" y="69024"/>
            <a:ext cx="12192000" cy="3258294"/>
          </a:xfrm>
          <a:prstGeom prst="rect">
            <a:avLst/>
          </a:prstGeom>
        </p:spPr>
      </p:pic>
      <p:sp>
        <p:nvSpPr>
          <p:cNvPr id="6" name="TextBox 5">
            <a:extLst>
              <a:ext uri="{FF2B5EF4-FFF2-40B4-BE49-F238E27FC236}">
                <a16:creationId xmlns:a16="http://schemas.microsoft.com/office/drawing/2014/main" id="{6C68F276-BE3B-42FE-9D09-1C0BCFD16F86}"/>
              </a:ext>
            </a:extLst>
          </p:cNvPr>
          <p:cNvSpPr txBox="1"/>
          <p:nvPr/>
        </p:nvSpPr>
        <p:spPr>
          <a:xfrm>
            <a:off x="7971063" y="6258503"/>
            <a:ext cx="4048125" cy="461665"/>
          </a:xfrm>
          <a:prstGeom prst="rect">
            <a:avLst/>
          </a:prstGeom>
          <a:noFill/>
        </p:spPr>
        <p:txBody>
          <a:bodyPr wrap="square" rtlCol="0">
            <a:spAutoFit/>
          </a:bodyPr>
          <a:lstStyle/>
          <a:p>
            <a:pPr algn="r"/>
            <a:r>
              <a:rPr lang="en-US" sz="2400" dirty="0"/>
              <a:t>arXiv:2103.04540</a:t>
            </a:r>
          </a:p>
        </p:txBody>
      </p:sp>
    </p:spTree>
    <p:extLst>
      <p:ext uri="{BB962C8B-B14F-4D97-AF65-F5344CB8AC3E}">
        <p14:creationId xmlns:p14="http://schemas.microsoft.com/office/powerpoint/2010/main" val="804793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2"/>
          <p:cNvSpPr txBox="1">
            <a:spLocks/>
          </p:cNvSpPr>
          <p:nvPr/>
        </p:nvSpPr>
        <p:spPr>
          <a:xfrm>
            <a:off x="1905491" y="6244972"/>
            <a:ext cx="2025746" cy="5343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Time Series</a:t>
            </a:r>
            <a:endParaRPr lang="es-CO" dirty="0"/>
          </a:p>
        </p:txBody>
      </p:sp>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26371" t="51610" r="31022" b="13807"/>
          <a:stretch/>
        </p:blipFill>
        <p:spPr>
          <a:xfrm>
            <a:off x="204843" y="4032940"/>
            <a:ext cx="4823588" cy="1734049"/>
          </a:xfrm>
          <a:prstGeom prst="rect">
            <a:avLst/>
          </a:prstGeom>
        </p:spPr>
      </p:pic>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l="26419" t="3193" r="31021" b="61269"/>
          <a:stretch/>
        </p:blipFill>
        <p:spPr>
          <a:xfrm>
            <a:off x="204843" y="1026175"/>
            <a:ext cx="4688969" cy="1734049"/>
          </a:xfrm>
          <a:prstGeom prst="rect">
            <a:avLst/>
          </a:prstGeom>
        </p:spPr>
      </p:pic>
      <p:grpSp>
        <p:nvGrpSpPr>
          <p:cNvPr id="13" name="Group 12"/>
          <p:cNvGrpSpPr/>
          <p:nvPr/>
        </p:nvGrpSpPr>
        <p:grpSpPr>
          <a:xfrm>
            <a:off x="5324400" y="737194"/>
            <a:ext cx="3052689" cy="2096086"/>
            <a:chOff x="5324400" y="737194"/>
            <a:chExt cx="3052689" cy="2096086"/>
          </a:xfrm>
        </p:grpSpPr>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l="41423" t="27921" r="33538" b="33261"/>
            <a:stretch/>
          </p:blipFill>
          <p:spPr>
            <a:xfrm>
              <a:off x="5324400" y="737194"/>
              <a:ext cx="3052689" cy="2096086"/>
            </a:xfrm>
            <a:prstGeom prst="rect">
              <a:avLst/>
            </a:prstGeom>
          </p:spPr>
        </p:pic>
        <p:pic>
          <p:nvPicPr>
            <p:cNvPr id="8" name="Picture 7"/>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7460784" y="854570"/>
              <a:ext cx="819809" cy="251429"/>
            </a:xfrm>
            <a:prstGeom prst="rect">
              <a:avLst/>
            </a:prstGeom>
          </p:spPr>
        </p:pic>
      </p:grpSp>
      <p:grpSp>
        <p:nvGrpSpPr>
          <p:cNvPr id="23" name="Group 22"/>
          <p:cNvGrpSpPr/>
          <p:nvPr/>
        </p:nvGrpSpPr>
        <p:grpSpPr>
          <a:xfrm>
            <a:off x="5740744" y="3713854"/>
            <a:ext cx="2798896" cy="2405576"/>
            <a:chOff x="5740744" y="3713854"/>
            <a:chExt cx="2798896" cy="2405576"/>
          </a:xfrm>
        </p:grpSpPr>
        <p:pic>
          <p:nvPicPr>
            <p:cNvPr id="18" name="Picture 17"/>
            <p:cNvPicPr>
              <a:picLocks noChangeAspect="1"/>
            </p:cNvPicPr>
            <p:nvPr/>
          </p:nvPicPr>
          <p:blipFill rotWithShape="1">
            <a:blip r:embed="rId10">
              <a:extLst>
                <a:ext uri="{28A0092B-C50C-407E-A947-70E740481C1C}">
                  <a14:useLocalDpi xmlns:a14="http://schemas.microsoft.com/office/drawing/2010/main" val="0"/>
                </a:ext>
              </a:extLst>
            </a:blip>
            <a:srcRect l="8884" t="22971" r="68731" b="32480"/>
            <a:stretch/>
          </p:blipFill>
          <p:spPr>
            <a:xfrm>
              <a:off x="5740744" y="3713854"/>
              <a:ext cx="2729133" cy="2405576"/>
            </a:xfrm>
            <a:prstGeom prst="rect">
              <a:avLst/>
            </a:prstGeom>
          </p:spPr>
        </p:pic>
        <p:pic>
          <p:nvPicPr>
            <p:cNvPr id="22" name="Picture 21"/>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739640" y="3893273"/>
              <a:ext cx="800000" cy="251429"/>
            </a:xfrm>
            <a:prstGeom prst="rect">
              <a:avLst/>
            </a:prstGeom>
          </p:spPr>
        </p:pic>
      </p:grpSp>
      <p:sp>
        <p:nvSpPr>
          <p:cNvPr id="2" name="TextBox 1"/>
          <p:cNvSpPr txBox="1"/>
          <p:nvPr/>
        </p:nvSpPr>
        <p:spPr>
          <a:xfrm>
            <a:off x="9513870" y="884674"/>
            <a:ext cx="2363056" cy="461665"/>
          </a:xfrm>
          <a:prstGeom prst="rect">
            <a:avLst/>
          </a:prstGeom>
          <a:noFill/>
        </p:spPr>
        <p:txBody>
          <a:bodyPr wrap="square" rtlCol="0">
            <a:spAutoFit/>
          </a:bodyPr>
          <a:lstStyle/>
          <a:p>
            <a:pPr algn="ctr"/>
            <a:r>
              <a:rPr lang="en-US" sz="2400" dirty="0"/>
              <a:t>Commensurate </a:t>
            </a:r>
          </a:p>
        </p:txBody>
      </p:sp>
      <p:sp>
        <p:nvSpPr>
          <p:cNvPr id="29" name="TextBox 28"/>
          <p:cNvSpPr txBox="1"/>
          <p:nvPr/>
        </p:nvSpPr>
        <p:spPr>
          <a:xfrm>
            <a:off x="9513870" y="3845272"/>
            <a:ext cx="2455852" cy="830997"/>
          </a:xfrm>
          <a:prstGeom prst="rect">
            <a:avLst/>
          </a:prstGeom>
          <a:noFill/>
        </p:spPr>
        <p:txBody>
          <a:bodyPr wrap="square" rtlCol="0">
            <a:spAutoFit/>
          </a:bodyPr>
          <a:lstStyle/>
          <a:p>
            <a:pPr algn="ctr"/>
            <a:r>
              <a:rPr lang="en-US" sz="2400" dirty="0"/>
              <a:t>Non- Commensurate </a:t>
            </a:r>
          </a:p>
        </p:txBody>
      </p:sp>
      <p:pic>
        <p:nvPicPr>
          <p:cNvPr id="5" name="Picture 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0250367" y="1502342"/>
            <a:ext cx="982857" cy="781714"/>
          </a:xfrm>
          <a:prstGeom prst="rect">
            <a:avLst/>
          </a:prstGeom>
        </p:spPr>
      </p:pic>
      <p:pic>
        <p:nvPicPr>
          <p:cNvPr id="7" name="Picture 6"/>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0325717" y="4916642"/>
            <a:ext cx="1024000" cy="777143"/>
          </a:xfrm>
          <a:prstGeom prst="rect">
            <a:avLst/>
          </a:prstGeom>
        </p:spPr>
      </p:pic>
      <p:sp>
        <p:nvSpPr>
          <p:cNvPr id="21" name="Subtitle 2 1"/>
          <p:cNvSpPr txBox="1">
            <a:spLocks/>
          </p:cNvSpPr>
          <p:nvPr/>
        </p:nvSpPr>
        <p:spPr>
          <a:xfrm>
            <a:off x="5324400" y="6227157"/>
            <a:ext cx="3580113" cy="42201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Sliding Window Point Cloud</a:t>
            </a:r>
          </a:p>
          <a:p>
            <a:endParaRPr lang="es-CO" dirty="0"/>
          </a:p>
        </p:txBody>
      </p:sp>
      <p:pic>
        <p:nvPicPr>
          <p:cNvPr id="20" name="Picture 19"/>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199477" y="709984"/>
            <a:ext cx="2428952" cy="251429"/>
          </a:xfrm>
          <a:prstGeom prst="rect">
            <a:avLst/>
          </a:prstGeom>
        </p:spPr>
      </p:pic>
      <p:pic>
        <p:nvPicPr>
          <p:cNvPr id="24" name="Picture 23"/>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002542" y="3674545"/>
            <a:ext cx="2442667" cy="251429"/>
          </a:xfrm>
          <a:prstGeom prst="rect">
            <a:avLst/>
          </a:prstGeom>
        </p:spPr>
      </p:pic>
    </p:spTree>
    <p:extLst>
      <p:ext uri="{BB962C8B-B14F-4D97-AF65-F5344CB8AC3E}">
        <p14:creationId xmlns:p14="http://schemas.microsoft.com/office/powerpoint/2010/main" val="54879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2"/>
          <p:cNvSpPr txBox="1">
            <a:spLocks/>
          </p:cNvSpPr>
          <p:nvPr/>
        </p:nvSpPr>
        <p:spPr>
          <a:xfrm>
            <a:off x="1905491" y="6244972"/>
            <a:ext cx="2025746" cy="5343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Time Series</a:t>
            </a:r>
            <a:endParaRPr lang="es-CO" dirty="0"/>
          </a:p>
        </p:txBody>
      </p:sp>
      <p:pic>
        <p:nvPicPr>
          <p:cNvPr id="10" name="Picture 9"/>
          <p:cNvPicPr>
            <a:picLocks noChangeAspect="1"/>
          </p:cNvPicPr>
          <p:nvPr/>
        </p:nvPicPr>
        <p:blipFill rotWithShape="1">
          <a:blip r:embed="rId11">
            <a:extLst>
              <a:ext uri="{28A0092B-C50C-407E-A947-70E740481C1C}">
                <a14:useLocalDpi xmlns:a14="http://schemas.microsoft.com/office/drawing/2010/main" val="0"/>
              </a:ext>
            </a:extLst>
          </a:blip>
          <a:srcRect l="26371" t="51610" r="31022" b="13807"/>
          <a:stretch/>
        </p:blipFill>
        <p:spPr>
          <a:xfrm>
            <a:off x="204843" y="4032940"/>
            <a:ext cx="4823588" cy="1734049"/>
          </a:xfrm>
          <a:prstGeom prst="rect">
            <a:avLst/>
          </a:prstGeom>
        </p:spPr>
      </p:pic>
      <p:pic>
        <p:nvPicPr>
          <p:cNvPr id="9" name="Picture 8"/>
          <p:cNvPicPr>
            <a:picLocks noChangeAspect="1"/>
          </p:cNvPicPr>
          <p:nvPr/>
        </p:nvPicPr>
        <p:blipFill rotWithShape="1">
          <a:blip r:embed="rId11">
            <a:extLst>
              <a:ext uri="{28A0092B-C50C-407E-A947-70E740481C1C}">
                <a14:useLocalDpi xmlns:a14="http://schemas.microsoft.com/office/drawing/2010/main" val="0"/>
              </a:ext>
            </a:extLst>
          </a:blip>
          <a:srcRect l="26419" t="3193" r="31021" b="61269"/>
          <a:stretch/>
        </p:blipFill>
        <p:spPr>
          <a:xfrm>
            <a:off x="204843" y="1026175"/>
            <a:ext cx="4688969" cy="1734049"/>
          </a:xfrm>
          <a:prstGeom prst="rect">
            <a:avLst/>
          </a:prstGeom>
        </p:spPr>
      </p:pic>
      <p:grpSp>
        <p:nvGrpSpPr>
          <p:cNvPr id="23" name="Group 22"/>
          <p:cNvGrpSpPr/>
          <p:nvPr/>
        </p:nvGrpSpPr>
        <p:grpSpPr>
          <a:xfrm>
            <a:off x="5324400" y="737194"/>
            <a:ext cx="3052689" cy="2096086"/>
            <a:chOff x="5324400" y="737194"/>
            <a:chExt cx="3052689" cy="2096086"/>
          </a:xfrm>
        </p:grpSpPr>
        <p:pic>
          <p:nvPicPr>
            <p:cNvPr id="17" name="Picture 16"/>
            <p:cNvPicPr>
              <a:picLocks noChangeAspect="1"/>
            </p:cNvPicPr>
            <p:nvPr/>
          </p:nvPicPr>
          <p:blipFill rotWithShape="1">
            <a:blip r:embed="rId12">
              <a:extLst>
                <a:ext uri="{28A0092B-C50C-407E-A947-70E740481C1C}">
                  <a14:useLocalDpi xmlns:a14="http://schemas.microsoft.com/office/drawing/2010/main" val="0"/>
                </a:ext>
              </a:extLst>
            </a:blip>
            <a:srcRect l="41423" t="27921" r="33538" b="33261"/>
            <a:stretch/>
          </p:blipFill>
          <p:spPr>
            <a:xfrm>
              <a:off x="5324400" y="737194"/>
              <a:ext cx="3052689" cy="2096086"/>
            </a:xfrm>
            <a:prstGeom prst="rect">
              <a:avLst/>
            </a:prstGeom>
          </p:spPr>
        </p:pic>
        <p:pic>
          <p:nvPicPr>
            <p:cNvPr id="22" name="Picture 21"/>
            <p:cNvPicPr>
              <a:picLocks noChangeAspect="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7460784" y="854570"/>
              <a:ext cx="819809" cy="251429"/>
            </a:xfrm>
            <a:prstGeom prst="rect">
              <a:avLst/>
            </a:prstGeom>
          </p:spPr>
        </p:pic>
      </p:grpSp>
      <p:grpSp>
        <p:nvGrpSpPr>
          <p:cNvPr id="13" name="Group 12"/>
          <p:cNvGrpSpPr/>
          <p:nvPr/>
        </p:nvGrpSpPr>
        <p:grpSpPr>
          <a:xfrm>
            <a:off x="5740744" y="3713854"/>
            <a:ext cx="2798896" cy="2405576"/>
            <a:chOff x="5740744" y="3713854"/>
            <a:chExt cx="2798896" cy="2405576"/>
          </a:xfrm>
        </p:grpSpPr>
        <p:pic>
          <p:nvPicPr>
            <p:cNvPr id="18" name="Picture 17"/>
            <p:cNvPicPr>
              <a:picLocks noChangeAspect="1"/>
            </p:cNvPicPr>
            <p:nvPr/>
          </p:nvPicPr>
          <p:blipFill rotWithShape="1">
            <a:blip r:embed="rId12">
              <a:extLst>
                <a:ext uri="{28A0092B-C50C-407E-A947-70E740481C1C}">
                  <a14:useLocalDpi xmlns:a14="http://schemas.microsoft.com/office/drawing/2010/main" val="0"/>
                </a:ext>
              </a:extLst>
            </a:blip>
            <a:srcRect l="8884" t="22971" r="68731" b="32480"/>
            <a:stretch/>
          </p:blipFill>
          <p:spPr>
            <a:xfrm>
              <a:off x="5740744" y="3713854"/>
              <a:ext cx="2729133" cy="2405576"/>
            </a:xfrm>
            <a:prstGeom prst="rect">
              <a:avLst/>
            </a:prstGeom>
          </p:spPr>
        </p:pic>
        <p:pic>
          <p:nvPicPr>
            <p:cNvPr id="8" name="Picture 7"/>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7739640" y="3893273"/>
              <a:ext cx="800000" cy="251429"/>
            </a:xfrm>
            <a:prstGeom prst="rect">
              <a:avLst/>
            </a:prstGeom>
          </p:spPr>
        </p:pic>
      </p:grpSp>
      <p:pic>
        <p:nvPicPr>
          <p:cNvPr id="31" name="Picture 30"/>
          <p:cNvPicPr>
            <a:picLocks noChangeAspect="1"/>
          </p:cNvPicPr>
          <p:nvPr/>
        </p:nvPicPr>
        <p:blipFill rotWithShape="1">
          <a:blip r:embed="rId15">
            <a:extLst>
              <a:ext uri="{28A0092B-C50C-407E-A947-70E740481C1C}">
                <a14:useLocalDpi xmlns:a14="http://schemas.microsoft.com/office/drawing/2010/main" val="0"/>
              </a:ext>
            </a:extLst>
          </a:blip>
          <a:srcRect l="15105" t="12973" r="59120" b="26686"/>
          <a:stretch/>
        </p:blipFill>
        <p:spPr>
          <a:xfrm>
            <a:off x="9416520" y="3598446"/>
            <a:ext cx="2523512" cy="2616593"/>
          </a:xfrm>
          <a:prstGeom prst="rect">
            <a:avLst/>
          </a:prstGeom>
        </p:spPr>
      </p:pic>
      <p:grpSp>
        <p:nvGrpSpPr>
          <p:cNvPr id="6" name="Group 5"/>
          <p:cNvGrpSpPr/>
          <p:nvPr/>
        </p:nvGrpSpPr>
        <p:grpSpPr>
          <a:xfrm>
            <a:off x="9343994" y="517162"/>
            <a:ext cx="2665632" cy="2773509"/>
            <a:chOff x="9343994" y="517162"/>
            <a:chExt cx="2665632" cy="2773509"/>
          </a:xfrm>
        </p:grpSpPr>
        <p:pic>
          <p:nvPicPr>
            <p:cNvPr id="33" name="Picture 32"/>
            <p:cNvPicPr>
              <a:picLocks noChangeAspect="1"/>
            </p:cNvPicPr>
            <p:nvPr/>
          </p:nvPicPr>
          <p:blipFill rotWithShape="1">
            <a:blip r:embed="rId15">
              <a:extLst>
                <a:ext uri="{28A0092B-C50C-407E-A947-70E740481C1C}">
                  <a14:useLocalDpi xmlns:a14="http://schemas.microsoft.com/office/drawing/2010/main" val="0"/>
                </a:ext>
              </a:extLst>
            </a:blip>
            <a:srcRect l="56408" t="12373" r="16761" b="26448"/>
            <a:stretch/>
          </p:blipFill>
          <p:spPr>
            <a:xfrm>
              <a:off x="9372130" y="627098"/>
              <a:ext cx="2637496" cy="2663573"/>
            </a:xfrm>
            <a:prstGeom prst="rect">
              <a:avLst/>
            </a:prstGeom>
          </p:spPr>
        </p:pic>
        <p:pic>
          <p:nvPicPr>
            <p:cNvPr id="5" name="Picture 4"/>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057159" y="2661770"/>
              <a:ext cx="1572571" cy="262095"/>
            </a:xfrm>
            <a:prstGeom prst="rect">
              <a:avLst/>
            </a:prstGeom>
          </p:spPr>
        </p:pic>
        <p:sp>
          <p:nvSpPr>
            <p:cNvPr id="35" name="Oval 34"/>
            <p:cNvSpPr/>
            <p:nvPr/>
          </p:nvSpPr>
          <p:spPr>
            <a:xfrm>
              <a:off x="9343994" y="517162"/>
              <a:ext cx="510011" cy="5152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Arc 35"/>
            <p:cNvSpPr/>
            <p:nvPr/>
          </p:nvSpPr>
          <p:spPr>
            <a:xfrm>
              <a:off x="9480509" y="788909"/>
              <a:ext cx="751746" cy="639028"/>
            </a:xfrm>
            <a:prstGeom prst="arc">
              <a:avLst/>
            </a:prstGeom>
            <a:ln w="317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37" name="Picture 3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9761273" y="1167128"/>
              <a:ext cx="887730" cy="177165"/>
            </a:xfrm>
            <a:prstGeom prst="rect">
              <a:avLst/>
            </a:prstGeom>
          </p:spPr>
        </p:pic>
      </p:grpSp>
      <p:pic>
        <p:nvPicPr>
          <p:cNvPr id="7" name="Picture 6"/>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0163046" y="5522278"/>
            <a:ext cx="1551238" cy="262095"/>
          </a:xfrm>
          <a:prstGeom prst="rect">
            <a:avLst/>
          </a:prstGeom>
        </p:spPr>
      </p:pic>
      <p:sp>
        <p:nvSpPr>
          <p:cNvPr id="39" name="Oval 38"/>
          <p:cNvSpPr/>
          <p:nvPr/>
        </p:nvSpPr>
        <p:spPr>
          <a:xfrm>
            <a:off x="9671525" y="3708719"/>
            <a:ext cx="510011" cy="5152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Arc 39"/>
          <p:cNvSpPr/>
          <p:nvPr/>
        </p:nvSpPr>
        <p:spPr>
          <a:xfrm>
            <a:off x="9805663" y="3966331"/>
            <a:ext cx="751746" cy="639028"/>
          </a:xfrm>
          <a:prstGeom prst="arc">
            <a:avLst/>
          </a:prstGeom>
          <a:ln w="317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41" name="Picture 40"/>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0041541" y="4392973"/>
            <a:ext cx="895350" cy="177165"/>
          </a:xfrm>
          <a:prstGeom prst="rect">
            <a:avLst/>
          </a:prstGeom>
        </p:spPr>
      </p:pic>
      <p:sp>
        <p:nvSpPr>
          <p:cNvPr id="42" name="Subtitle 2 3"/>
          <p:cNvSpPr txBox="1">
            <a:spLocks/>
          </p:cNvSpPr>
          <p:nvPr/>
        </p:nvSpPr>
        <p:spPr>
          <a:xfrm>
            <a:off x="9375304" y="6246392"/>
            <a:ext cx="2766992" cy="4812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Persistent Homology</a:t>
            </a:r>
            <a:endParaRPr lang="es-CO" dirty="0"/>
          </a:p>
        </p:txBody>
      </p:sp>
      <p:sp>
        <p:nvSpPr>
          <p:cNvPr id="29" name="Subtitle 2 1"/>
          <p:cNvSpPr txBox="1">
            <a:spLocks/>
          </p:cNvSpPr>
          <p:nvPr/>
        </p:nvSpPr>
        <p:spPr>
          <a:xfrm>
            <a:off x="5324400" y="6227157"/>
            <a:ext cx="3580113" cy="42201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Sliding Window Point Cloud</a:t>
            </a:r>
          </a:p>
          <a:p>
            <a:endParaRPr lang="es-CO" dirty="0"/>
          </a:p>
        </p:txBody>
      </p:sp>
      <p:pic>
        <p:nvPicPr>
          <p:cNvPr id="30" name="Picture 29"/>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199477" y="709984"/>
            <a:ext cx="2428952" cy="251429"/>
          </a:xfrm>
          <a:prstGeom prst="rect">
            <a:avLst/>
          </a:prstGeom>
        </p:spPr>
      </p:pic>
      <p:pic>
        <p:nvPicPr>
          <p:cNvPr id="32" name="Picture 31"/>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1002542" y="3674545"/>
            <a:ext cx="2442667" cy="251429"/>
          </a:xfrm>
          <a:prstGeom prst="rect">
            <a:avLst/>
          </a:prstGeom>
        </p:spPr>
      </p:pic>
    </p:spTree>
    <p:extLst>
      <p:ext uri="{BB962C8B-B14F-4D97-AF65-F5344CB8AC3E}">
        <p14:creationId xmlns:p14="http://schemas.microsoft.com/office/powerpoint/2010/main" val="593565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566244-9196-40CA-9764-2CFB0F6DE1B0}"/>
              </a:ext>
            </a:extLst>
          </p:cNvPr>
          <p:cNvSpPr txBox="1"/>
          <p:nvPr/>
        </p:nvSpPr>
        <p:spPr>
          <a:xfrm>
            <a:off x="415636" y="570016"/>
            <a:ext cx="2755076" cy="707886"/>
          </a:xfrm>
          <a:prstGeom prst="rect">
            <a:avLst/>
          </a:prstGeom>
          <a:noFill/>
        </p:spPr>
        <p:txBody>
          <a:bodyPr wrap="square" rtlCol="0">
            <a:spAutoFit/>
          </a:bodyPr>
          <a:lstStyle/>
          <a:p>
            <a:r>
              <a:rPr lang="en-US" sz="4000" u="sng" dirty="0"/>
              <a:t>Example:</a:t>
            </a:r>
          </a:p>
        </p:txBody>
      </p:sp>
      <p:pic>
        <p:nvPicPr>
          <p:cNvPr id="6" name="Picture 5">
            <a:extLst>
              <a:ext uri="{FF2B5EF4-FFF2-40B4-BE49-F238E27FC236}">
                <a16:creationId xmlns:a16="http://schemas.microsoft.com/office/drawing/2014/main" id="{4F5C0D37-252E-4CDF-BF01-C0446F0A58D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170712" y="665777"/>
            <a:ext cx="4344243" cy="516364"/>
          </a:xfrm>
          <a:prstGeom prst="rect">
            <a:avLst/>
          </a:prstGeom>
        </p:spPr>
      </p:pic>
      <p:pic>
        <p:nvPicPr>
          <p:cNvPr id="3" name="Picture 2">
            <a:extLst>
              <a:ext uri="{FF2B5EF4-FFF2-40B4-BE49-F238E27FC236}">
                <a16:creationId xmlns:a16="http://schemas.microsoft.com/office/drawing/2014/main" id="{0CDE1927-1D4D-40E4-A5F0-7CD12EC30926}"/>
              </a:ext>
            </a:extLst>
          </p:cNvPr>
          <p:cNvPicPr>
            <a:picLocks noChangeAspect="1"/>
          </p:cNvPicPr>
          <p:nvPr/>
        </p:nvPicPr>
        <p:blipFill>
          <a:blip r:embed="rId6"/>
          <a:stretch>
            <a:fillRect/>
          </a:stretch>
        </p:blipFill>
        <p:spPr>
          <a:xfrm>
            <a:off x="1057983" y="1939549"/>
            <a:ext cx="10076033" cy="4711717"/>
          </a:xfrm>
          <a:prstGeom prst="rect">
            <a:avLst/>
          </a:prstGeom>
        </p:spPr>
      </p:pic>
      <p:pic>
        <p:nvPicPr>
          <p:cNvPr id="9" name="Picture 8" descr="\documentclass{article}&#10;\usepackage{amsmath,amsfonts}&#10;\pagestyle{empty}&#10;\begin{document}&#10;&#10;\[&#10;\mathsf{dgm}_n(\mathbb{SW}_{d,\tau}f)&#10;\]&#10;&#10;&#10;\end{document}" title="IguanaTex Bitmap Display">
            <a:extLst>
              <a:ext uri="{FF2B5EF4-FFF2-40B4-BE49-F238E27FC236}">
                <a16:creationId xmlns:a16="http://schemas.microsoft.com/office/drawing/2014/main" id="{C12C85A4-0FBD-6912-F0E6-6DC17B1D263E}"/>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532547" y="4662226"/>
            <a:ext cx="1756648" cy="289981"/>
          </a:xfrm>
          <a:prstGeom prst="rect">
            <a:avLst/>
          </a:prstGeom>
        </p:spPr>
      </p:pic>
      <p:pic>
        <p:nvPicPr>
          <p:cNvPr id="2" name="Picture 1" descr="\documentclass{article}&#10;\usepackage{amsmath,amsfonts}&#10;\pagestyle{empty}&#10;\begin{document}&#10;&#10;\[&#10;\mathsf{dgm}_n(\mathbb{SW}_{d,\tau}f)&#10;\]&#10;&#10;&#10;\end{document}" title="IguanaTex Bitmap Display">
            <a:extLst>
              <a:ext uri="{FF2B5EF4-FFF2-40B4-BE49-F238E27FC236}">
                <a16:creationId xmlns:a16="http://schemas.microsoft.com/office/drawing/2014/main" id="{4900BE69-7B27-D88C-B66A-046C80B5CD04}"/>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8813201" y="4679160"/>
            <a:ext cx="1756648" cy="289981"/>
          </a:xfrm>
          <a:prstGeom prst="rect">
            <a:avLst/>
          </a:prstGeom>
        </p:spPr>
      </p:pic>
    </p:spTree>
    <p:extLst>
      <p:ext uri="{BB962C8B-B14F-4D97-AF65-F5344CB8AC3E}">
        <p14:creationId xmlns:p14="http://schemas.microsoft.com/office/powerpoint/2010/main" val="2091892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6527E-28C6-8E8A-10D2-CA414F462CA5}"/>
              </a:ext>
            </a:extLst>
          </p:cNvPr>
          <p:cNvPicPr>
            <a:picLocks noChangeAspect="1"/>
          </p:cNvPicPr>
          <p:nvPr/>
        </p:nvPicPr>
        <p:blipFill>
          <a:blip r:embed="rId2"/>
          <a:stretch>
            <a:fillRect/>
          </a:stretch>
        </p:blipFill>
        <p:spPr>
          <a:xfrm>
            <a:off x="0" y="2441497"/>
            <a:ext cx="12192000" cy="2953206"/>
          </a:xfrm>
          <a:prstGeom prst="rect">
            <a:avLst/>
          </a:prstGeom>
        </p:spPr>
      </p:pic>
      <p:pic>
        <p:nvPicPr>
          <p:cNvPr id="7" name="Picture 6">
            <a:extLst>
              <a:ext uri="{FF2B5EF4-FFF2-40B4-BE49-F238E27FC236}">
                <a16:creationId xmlns:a16="http://schemas.microsoft.com/office/drawing/2014/main" id="{20DE9D82-C9B8-F371-5D4B-55DD0AD140EA}"/>
              </a:ext>
            </a:extLst>
          </p:cNvPr>
          <p:cNvPicPr>
            <a:picLocks noChangeAspect="1"/>
          </p:cNvPicPr>
          <p:nvPr/>
        </p:nvPicPr>
        <p:blipFill>
          <a:blip r:embed="rId3"/>
          <a:stretch>
            <a:fillRect/>
          </a:stretch>
        </p:blipFill>
        <p:spPr>
          <a:xfrm rot="5400000">
            <a:off x="4249729" y="-2475631"/>
            <a:ext cx="417711" cy="8298180"/>
          </a:xfrm>
          <a:prstGeom prst="rect">
            <a:avLst/>
          </a:prstGeom>
        </p:spPr>
      </p:pic>
    </p:spTree>
    <p:extLst>
      <p:ext uri="{BB962C8B-B14F-4D97-AF65-F5344CB8AC3E}">
        <p14:creationId xmlns:p14="http://schemas.microsoft.com/office/powerpoint/2010/main" val="952779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000904-C94E-C630-D334-0D0C1FD2C664}"/>
              </a:ext>
            </a:extLst>
          </p:cNvPr>
          <p:cNvPicPr>
            <a:picLocks noChangeAspect="1"/>
          </p:cNvPicPr>
          <p:nvPr/>
        </p:nvPicPr>
        <p:blipFill>
          <a:blip r:embed="rId2"/>
          <a:stretch>
            <a:fillRect/>
          </a:stretch>
        </p:blipFill>
        <p:spPr>
          <a:xfrm>
            <a:off x="2144889" y="1416205"/>
            <a:ext cx="7902222" cy="4025590"/>
          </a:xfrm>
          <a:prstGeom prst="rect">
            <a:avLst/>
          </a:prstGeom>
        </p:spPr>
      </p:pic>
    </p:spTree>
    <p:extLst>
      <p:ext uri="{BB962C8B-B14F-4D97-AF65-F5344CB8AC3E}">
        <p14:creationId xmlns:p14="http://schemas.microsoft.com/office/powerpoint/2010/main" val="368021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193EF6-4B90-E092-A375-007C45B90CD4}"/>
              </a:ext>
            </a:extLst>
          </p:cNvPr>
          <p:cNvPicPr>
            <a:picLocks noChangeAspect="1"/>
          </p:cNvPicPr>
          <p:nvPr/>
        </p:nvPicPr>
        <p:blipFill>
          <a:blip r:embed="rId2"/>
          <a:stretch>
            <a:fillRect/>
          </a:stretch>
        </p:blipFill>
        <p:spPr>
          <a:xfrm>
            <a:off x="0" y="1657297"/>
            <a:ext cx="12192000" cy="3543405"/>
          </a:xfrm>
          <a:prstGeom prst="rect">
            <a:avLst/>
          </a:prstGeom>
        </p:spPr>
      </p:pic>
      <p:pic>
        <p:nvPicPr>
          <p:cNvPr id="7" name="Picture 6">
            <a:extLst>
              <a:ext uri="{FF2B5EF4-FFF2-40B4-BE49-F238E27FC236}">
                <a16:creationId xmlns:a16="http://schemas.microsoft.com/office/drawing/2014/main" id="{48097769-4503-80AB-2641-DDD792A3FD3E}"/>
              </a:ext>
            </a:extLst>
          </p:cNvPr>
          <p:cNvPicPr>
            <a:picLocks noChangeAspect="1"/>
          </p:cNvPicPr>
          <p:nvPr/>
        </p:nvPicPr>
        <p:blipFill>
          <a:blip r:embed="rId3"/>
          <a:stretch>
            <a:fillRect/>
          </a:stretch>
        </p:blipFill>
        <p:spPr>
          <a:xfrm>
            <a:off x="1241977" y="5564394"/>
            <a:ext cx="2158930" cy="450062"/>
          </a:xfrm>
          <a:prstGeom prst="rect">
            <a:avLst/>
          </a:prstGeom>
        </p:spPr>
      </p:pic>
      <p:pic>
        <p:nvPicPr>
          <p:cNvPr id="9" name="Picture 8">
            <a:extLst>
              <a:ext uri="{FF2B5EF4-FFF2-40B4-BE49-F238E27FC236}">
                <a16:creationId xmlns:a16="http://schemas.microsoft.com/office/drawing/2014/main" id="{2369DF8F-3C54-AE90-EA9F-7502E3EC814C}"/>
              </a:ext>
            </a:extLst>
          </p:cNvPr>
          <p:cNvPicPr>
            <a:picLocks noChangeAspect="1"/>
          </p:cNvPicPr>
          <p:nvPr/>
        </p:nvPicPr>
        <p:blipFill>
          <a:blip r:embed="rId4"/>
          <a:stretch>
            <a:fillRect/>
          </a:stretch>
        </p:blipFill>
        <p:spPr>
          <a:xfrm>
            <a:off x="4993855" y="5567845"/>
            <a:ext cx="1906587" cy="429290"/>
          </a:xfrm>
          <a:prstGeom prst="rect">
            <a:avLst/>
          </a:prstGeom>
        </p:spPr>
      </p:pic>
      <p:pic>
        <p:nvPicPr>
          <p:cNvPr id="11" name="Picture 10">
            <a:extLst>
              <a:ext uri="{FF2B5EF4-FFF2-40B4-BE49-F238E27FC236}">
                <a16:creationId xmlns:a16="http://schemas.microsoft.com/office/drawing/2014/main" id="{6132C0FF-A2E6-85F2-A5B6-8EC704B21B4D}"/>
              </a:ext>
            </a:extLst>
          </p:cNvPr>
          <p:cNvPicPr>
            <a:picLocks noChangeAspect="1"/>
          </p:cNvPicPr>
          <p:nvPr/>
        </p:nvPicPr>
        <p:blipFill>
          <a:blip r:embed="rId5"/>
          <a:stretch>
            <a:fillRect/>
          </a:stretch>
        </p:blipFill>
        <p:spPr>
          <a:xfrm>
            <a:off x="8646789" y="5564394"/>
            <a:ext cx="1937174" cy="377675"/>
          </a:xfrm>
          <a:prstGeom prst="rect">
            <a:avLst/>
          </a:prstGeom>
        </p:spPr>
      </p:pic>
    </p:spTree>
    <p:extLst>
      <p:ext uri="{BB962C8B-B14F-4D97-AF65-F5344CB8AC3E}">
        <p14:creationId xmlns:p14="http://schemas.microsoft.com/office/powerpoint/2010/main" val="2592742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AA4100-13C1-A705-458B-134A1234ABCF}"/>
              </a:ext>
            </a:extLst>
          </p:cNvPr>
          <p:cNvPicPr>
            <a:picLocks noChangeAspect="1"/>
          </p:cNvPicPr>
          <p:nvPr/>
        </p:nvPicPr>
        <p:blipFill>
          <a:blip r:embed="rId3"/>
          <a:stretch>
            <a:fillRect/>
          </a:stretch>
        </p:blipFill>
        <p:spPr>
          <a:xfrm>
            <a:off x="1962419" y="818109"/>
            <a:ext cx="10053432" cy="5221781"/>
          </a:xfrm>
          <a:prstGeom prst="rect">
            <a:avLst/>
          </a:prstGeom>
        </p:spPr>
      </p:pic>
      <p:pic>
        <p:nvPicPr>
          <p:cNvPr id="7" name="Picture 6">
            <a:extLst>
              <a:ext uri="{FF2B5EF4-FFF2-40B4-BE49-F238E27FC236}">
                <a16:creationId xmlns:a16="http://schemas.microsoft.com/office/drawing/2014/main" id="{E5D4EA89-6816-B205-A158-581BB5B63E88}"/>
              </a:ext>
            </a:extLst>
          </p:cNvPr>
          <p:cNvPicPr>
            <a:picLocks noChangeAspect="1"/>
          </p:cNvPicPr>
          <p:nvPr/>
        </p:nvPicPr>
        <p:blipFill>
          <a:blip r:embed="rId4"/>
          <a:stretch>
            <a:fillRect/>
          </a:stretch>
        </p:blipFill>
        <p:spPr>
          <a:xfrm>
            <a:off x="441307" y="2097207"/>
            <a:ext cx="1535289" cy="316384"/>
          </a:xfrm>
          <a:prstGeom prst="rect">
            <a:avLst/>
          </a:prstGeom>
        </p:spPr>
      </p:pic>
      <p:pic>
        <p:nvPicPr>
          <p:cNvPr id="9" name="Picture 8">
            <a:extLst>
              <a:ext uri="{FF2B5EF4-FFF2-40B4-BE49-F238E27FC236}">
                <a16:creationId xmlns:a16="http://schemas.microsoft.com/office/drawing/2014/main" id="{DC602ED9-C5B8-E1B4-DDF9-9AFA0287AE90}"/>
              </a:ext>
            </a:extLst>
          </p:cNvPr>
          <p:cNvPicPr>
            <a:picLocks noChangeAspect="1"/>
          </p:cNvPicPr>
          <p:nvPr/>
        </p:nvPicPr>
        <p:blipFill>
          <a:blip r:embed="rId5"/>
          <a:stretch>
            <a:fillRect/>
          </a:stretch>
        </p:blipFill>
        <p:spPr>
          <a:xfrm>
            <a:off x="909271" y="4444410"/>
            <a:ext cx="677333" cy="367990"/>
          </a:xfrm>
          <a:prstGeom prst="rect">
            <a:avLst/>
          </a:prstGeom>
        </p:spPr>
      </p:pic>
    </p:spTree>
    <p:extLst>
      <p:ext uri="{BB962C8B-B14F-4D97-AF65-F5344CB8AC3E}">
        <p14:creationId xmlns:p14="http://schemas.microsoft.com/office/powerpoint/2010/main" val="3960754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445BC9-D14A-7538-DB8B-F9BB322D0675}"/>
              </a:ext>
            </a:extLst>
          </p:cNvPr>
          <p:cNvPicPr>
            <a:picLocks noChangeAspect="1"/>
          </p:cNvPicPr>
          <p:nvPr/>
        </p:nvPicPr>
        <p:blipFill>
          <a:blip r:embed="rId2"/>
          <a:stretch>
            <a:fillRect/>
          </a:stretch>
        </p:blipFill>
        <p:spPr>
          <a:xfrm>
            <a:off x="1444978" y="1884556"/>
            <a:ext cx="9302044" cy="3088888"/>
          </a:xfrm>
          <a:prstGeom prst="rect">
            <a:avLst/>
          </a:prstGeom>
        </p:spPr>
      </p:pic>
    </p:spTree>
    <p:extLst>
      <p:ext uri="{BB962C8B-B14F-4D97-AF65-F5344CB8AC3E}">
        <p14:creationId xmlns:p14="http://schemas.microsoft.com/office/powerpoint/2010/main" val="2482701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Sliding Windows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486" y="1979916"/>
            <a:ext cx="7563114" cy="4725684"/>
          </a:xfrm>
          <a:prstGeom prst="rect">
            <a:avLst/>
          </a:prstGeom>
        </p:spPr>
      </p:pic>
    </p:spTree>
    <p:extLst>
      <p:ext uri="{BB962C8B-B14F-4D97-AF65-F5344CB8AC3E}">
        <p14:creationId xmlns:p14="http://schemas.microsoft.com/office/powerpoint/2010/main" val="2140968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841964"/>
            <a:ext cx="12192000" cy="3174072"/>
          </a:xfrm>
          <a:prstGeom prst="rect">
            <a:avLst/>
          </a:prstGeom>
        </p:spPr>
      </p:pic>
    </p:spTree>
    <p:extLst>
      <p:ext uri="{BB962C8B-B14F-4D97-AF65-F5344CB8AC3E}">
        <p14:creationId xmlns:p14="http://schemas.microsoft.com/office/powerpoint/2010/main" val="1398231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14560" y="454100"/>
            <a:ext cx="8994775" cy="3862581"/>
          </a:xfrm>
          <a:prstGeom prst="rect">
            <a:avLst/>
          </a:prstGeom>
        </p:spPr>
      </p:pic>
      <p:pic>
        <p:nvPicPr>
          <p:cNvPr id="5" name="Picture 4"/>
          <p:cNvPicPr>
            <a:picLocks noChangeAspect="1"/>
          </p:cNvPicPr>
          <p:nvPr/>
        </p:nvPicPr>
        <p:blipFill>
          <a:blip r:embed="rId4"/>
          <a:stretch>
            <a:fillRect/>
          </a:stretch>
        </p:blipFill>
        <p:spPr>
          <a:xfrm>
            <a:off x="2402649" y="5051835"/>
            <a:ext cx="8062561" cy="1226940"/>
          </a:xfrm>
          <a:prstGeom prst="rect">
            <a:avLst/>
          </a:prstGeom>
        </p:spPr>
      </p:pic>
    </p:spTree>
    <p:extLst>
      <p:ext uri="{BB962C8B-B14F-4D97-AF65-F5344CB8AC3E}">
        <p14:creationId xmlns:p14="http://schemas.microsoft.com/office/powerpoint/2010/main" val="2945444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2783-84FE-4A21-84B0-C81BCBF0A307}"/>
              </a:ext>
            </a:extLst>
          </p:cNvPr>
          <p:cNvSpPr>
            <a:spLocks noGrp="1"/>
          </p:cNvSpPr>
          <p:nvPr>
            <p:ph type="title"/>
          </p:nvPr>
        </p:nvSpPr>
        <p:spPr/>
        <p:txBody>
          <a:bodyPr>
            <a:normAutofit/>
          </a:bodyPr>
          <a:lstStyle/>
          <a:p>
            <a:r>
              <a:rPr lang="en-US" sz="4000" dirty="0"/>
              <a:t>Which Video Is The Most Periodic?</a:t>
            </a:r>
          </a:p>
        </p:txBody>
      </p:sp>
      <p:pic>
        <p:nvPicPr>
          <p:cNvPr id="4" name="PeriodicVideo1">
            <a:hlinkClick r:id="" action="ppaction://media"/>
            <a:extLst>
              <a:ext uri="{FF2B5EF4-FFF2-40B4-BE49-F238E27FC236}">
                <a16:creationId xmlns:a16="http://schemas.microsoft.com/office/drawing/2014/main" id="{64FFFFE2-B3DF-417B-BBAC-D4A20F57199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9"/>
          <a:stretch>
            <a:fillRect/>
          </a:stretch>
        </p:blipFill>
        <p:spPr>
          <a:xfrm>
            <a:off x="2432686" y="1400787"/>
            <a:ext cx="2616834" cy="4430354"/>
          </a:xfrm>
        </p:spPr>
      </p:pic>
      <p:pic>
        <p:nvPicPr>
          <p:cNvPr id="5" name="PeriodicVideo2">
            <a:hlinkClick r:id="" action="ppaction://media"/>
            <a:extLst>
              <a:ext uri="{FF2B5EF4-FFF2-40B4-BE49-F238E27FC236}">
                <a16:creationId xmlns:a16="http://schemas.microsoft.com/office/drawing/2014/main" id="{01C50157-CE3C-45D5-8108-54C1167B53F9}"/>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202697" y="1584005"/>
            <a:ext cx="3057033" cy="1719581"/>
          </a:xfrm>
          <a:prstGeom prst="rect">
            <a:avLst/>
          </a:prstGeom>
        </p:spPr>
      </p:pic>
      <p:pic>
        <p:nvPicPr>
          <p:cNvPr id="6" name="PeriodicVideo3">
            <a:hlinkClick r:id="" action="ppaction://media"/>
            <a:extLst>
              <a:ext uri="{FF2B5EF4-FFF2-40B4-BE49-F238E27FC236}">
                <a16:creationId xmlns:a16="http://schemas.microsoft.com/office/drawing/2014/main" id="{F776AE18-853D-4ECE-AE86-03743E153A45}"/>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202697" y="3998597"/>
            <a:ext cx="3045461" cy="2284096"/>
          </a:xfrm>
          <a:prstGeom prst="rect">
            <a:avLst/>
          </a:prstGeom>
        </p:spPr>
      </p:pic>
    </p:spTree>
    <p:extLst>
      <p:ext uri="{BB962C8B-B14F-4D97-AF65-F5344CB8AC3E}">
        <p14:creationId xmlns:p14="http://schemas.microsoft.com/office/powerpoint/2010/main" val="61841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6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CA0A-04C0-46EB-A0F7-22DCADA27DC9}"/>
              </a:ext>
            </a:extLst>
          </p:cNvPr>
          <p:cNvSpPr>
            <a:spLocks noGrp="1"/>
          </p:cNvSpPr>
          <p:nvPr>
            <p:ph type="title"/>
          </p:nvPr>
        </p:nvSpPr>
        <p:spPr>
          <a:xfrm>
            <a:off x="1693487" y="177282"/>
            <a:ext cx="7886700" cy="738967"/>
          </a:xfrm>
        </p:spPr>
        <p:txBody>
          <a:bodyPr>
            <a:normAutofit/>
          </a:bodyPr>
          <a:lstStyle/>
          <a:p>
            <a:r>
              <a:rPr lang="en-US" sz="3200" dirty="0"/>
              <a:t>Sliding Window Videos: A Generalization</a:t>
            </a:r>
          </a:p>
        </p:txBody>
      </p:sp>
      <p:sp>
        <p:nvSpPr>
          <p:cNvPr id="3" name="Content Placeholder 2">
            <a:extLst>
              <a:ext uri="{FF2B5EF4-FFF2-40B4-BE49-F238E27FC236}">
                <a16:creationId xmlns:a16="http://schemas.microsoft.com/office/drawing/2014/main" id="{83285386-A525-46CA-B26F-609BD000F3B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FD35F20-20CC-47D8-8821-60A5DA33B8A6}"/>
              </a:ext>
            </a:extLst>
          </p:cNvPr>
          <p:cNvPicPr>
            <a:picLocks noChangeAspect="1"/>
          </p:cNvPicPr>
          <p:nvPr/>
        </p:nvPicPr>
        <p:blipFill>
          <a:blip r:embed="rId3"/>
          <a:stretch>
            <a:fillRect/>
          </a:stretch>
        </p:blipFill>
        <p:spPr>
          <a:xfrm>
            <a:off x="1693488" y="916249"/>
            <a:ext cx="7658897" cy="5445519"/>
          </a:xfrm>
          <a:prstGeom prst="rect">
            <a:avLst/>
          </a:prstGeom>
        </p:spPr>
      </p:pic>
      <p:sp>
        <p:nvSpPr>
          <p:cNvPr id="5" name="TextBox 4">
            <a:extLst>
              <a:ext uri="{FF2B5EF4-FFF2-40B4-BE49-F238E27FC236}">
                <a16:creationId xmlns:a16="http://schemas.microsoft.com/office/drawing/2014/main" id="{F2E088A0-151A-4BAE-8C5D-3C598FE473BD}"/>
              </a:ext>
            </a:extLst>
          </p:cNvPr>
          <p:cNvSpPr txBox="1"/>
          <p:nvPr/>
        </p:nvSpPr>
        <p:spPr>
          <a:xfrm>
            <a:off x="1693487" y="6311387"/>
            <a:ext cx="4730620" cy="369332"/>
          </a:xfrm>
          <a:prstGeom prst="rect">
            <a:avLst/>
          </a:prstGeom>
          <a:noFill/>
        </p:spPr>
        <p:txBody>
          <a:bodyPr wrap="square" rtlCol="0">
            <a:spAutoFit/>
          </a:bodyPr>
          <a:lstStyle/>
          <a:p>
            <a:r>
              <a:rPr lang="en-US" dirty="0"/>
              <a:t>NOTE: 1D time series are single pixel videos</a:t>
            </a:r>
          </a:p>
        </p:txBody>
      </p:sp>
    </p:spTree>
    <p:extLst>
      <p:ext uri="{BB962C8B-B14F-4D97-AF65-F5344CB8AC3E}">
        <p14:creationId xmlns:p14="http://schemas.microsoft.com/office/powerpoint/2010/main" val="2001437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CA0A-04C0-46EB-A0F7-22DCADA27DC9}"/>
              </a:ext>
            </a:extLst>
          </p:cNvPr>
          <p:cNvSpPr>
            <a:spLocks noGrp="1"/>
          </p:cNvSpPr>
          <p:nvPr>
            <p:ph type="title"/>
          </p:nvPr>
        </p:nvSpPr>
        <p:spPr>
          <a:xfrm>
            <a:off x="1693487" y="177282"/>
            <a:ext cx="7886700" cy="738967"/>
          </a:xfrm>
        </p:spPr>
        <p:txBody>
          <a:bodyPr>
            <a:normAutofit/>
          </a:bodyPr>
          <a:lstStyle/>
          <a:p>
            <a:r>
              <a:rPr lang="en-US" sz="3200" dirty="0"/>
              <a:t>Sliding Window Videos: A Generalization</a:t>
            </a:r>
          </a:p>
        </p:txBody>
      </p:sp>
      <p:pic>
        <p:nvPicPr>
          <p:cNvPr id="6" name="jumpingjackssliding">
            <a:hlinkClick r:id="" action="ppaction://media"/>
            <a:extLst>
              <a:ext uri="{FF2B5EF4-FFF2-40B4-BE49-F238E27FC236}">
                <a16:creationId xmlns:a16="http://schemas.microsoft.com/office/drawing/2014/main" id="{2DF842CA-C5BD-4FF7-8D49-3A57B6852DD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60765" y="1019079"/>
            <a:ext cx="7886700" cy="3686175"/>
          </a:xfrm>
        </p:spPr>
      </p:pic>
      <p:pic>
        <p:nvPicPr>
          <p:cNvPr id="3" name="Picture 2">
            <a:extLst>
              <a:ext uri="{FF2B5EF4-FFF2-40B4-BE49-F238E27FC236}">
                <a16:creationId xmlns:a16="http://schemas.microsoft.com/office/drawing/2014/main" id="{B10EDFF4-ED21-4704-B18E-FC371D6DC54C}"/>
              </a:ext>
            </a:extLst>
          </p:cNvPr>
          <p:cNvPicPr>
            <a:picLocks noChangeAspect="1"/>
          </p:cNvPicPr>
          <p:nvPr/>
        </p:nvPicPr>
        <p:blipFill>
          <a:blip r:embed="rId6"/>
          <a:stretch>
            <a:fillRect/>
          </a:stretch>
        </p:blipFill>
        <p:spPr>
          <a:xfrm>
            <a:off x="1693487" y="5417148"/>
            <a:ext cx="7044612" cy="1440853"/>
          </a:xfrm>
          <a:prstGeom prst="rect">
            <a:avLst/>
          </a:prstGeom>
        </p:spPr>
      </p:pic>
      <p:sp>
        <p:nvSpPr>
          <p:cNvPr id="4" name="TextBox 3">
            <a:extLst>
              <a:ext uri="{FF2B5EF4-FFF2-40B4-BE49-F238E27FC236}">
                <a16:creationId xmlns:a16="http://schemas.microsoft.com/office/drawing/2014/main" id="{1BC54829-E2A3-470B-BE08-663070A32EB6}"/>
              </a:ext>
            </a:extLst>
          </p:cNvPr>
          <p:cNvSpPr txBox="1"/>
          <p:nvPr/>
        </p:nvSpPr>
        <p:spPr>
          <a:xfrm>
            <a:off x="1943878" y="4823927"/>
            <a:ext cx="403082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Time series are a single pixel video!</a:t>
            </a:r>
          </a:p>
        </p:txBody>
      </p:sp>
    </p:spTree>
    <p:extLst>
      <p:ext uri="{BB962C8B-B14F-4D97-AF65-F5344CB8AC3E}">
        <p14:creationId xmlns:p14="http://schemas.microsoft.com/office/powerpoint/2010/main" val="340521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A1AD2-AFF5-4E2F-A40C-C8F06A7920CE}"/>
              </a:ext>
            </a:extLst>
          </p:cNvPr>
          <p:cNvSpPr>
            <a:spLocks noGrp="1"/>
          </p:cNvSpPr>
          <p:nvPr>
            <p:ph type="title"/>
          </p:nvPr>
        </p:nvSpPr>
        <p:spPr>
          <a:xfrm>
            <a:off x="1674942" y="-58601"/>
            <a:ext cx="7886700" cy="1325563"/>
          </a:xfrm>
        </p:spPr>
        <p:txBody>
          <a:bodyPr/>
          <a:lstStyle/>
          <a:p>
            <a:r>
              <a:rPr lang="en-US" dirty="0"/>
              <a:t>Fourier Series Expansion	</a:t>
            </a:r>
          </a:p>
        </p:txBody>
      </p:sp>
      <p:sp>
        <p:nvSpPr>
          <p:cNvPr id="3" name="Content Placeholder 2">
            <a:extLst>
              <a:ext uri="{FF2B5EF4-FFF2-40B4-BE49-F238E27FC236}">
                <a16:creationId xmlns:a16="http://schemas.microsoft.com/office/drawing/2014/main" id="{36B0B3FD-D842-453B-9BA7-8CD93203CF19}"/>
              </a:ext>
            </a:extLst>
          </p:cNvPr>
          <p:cNvSpPr>
            <a:spLocks noGrp="1"/>
          </p:cNvSpPr>
          <p:nvPr>
            <p:ph idx="1"/>
          </p:nvPr>
        </p:nvSpPr>
        <p:spPr/>
        <p:txBody>
          <a:bodyPr/>
          <a:lstStyle/>
          <a:p>
            <a:endParaRPr lang="en-US" dirty="0"/>
          </a:p>
        </p:txBody>
      </p:sp>
      <p:pic>
        <p:nvPicPr>
          <p:cNvPr id="5" name="Content Placeholder 3">
            <a:extLst>
              <a:ext uri="{FF2B5EF4-FFF2-40B4-BE49-F238E27FC236}">
                <a16:creationId xmlns:a16="http://schemas.microsoft.com/office/drawing/2014/main" id="{AD24E55F-6A36-40DA-BBED-2E126F8519FD}"/>
              </a:ext>
            </a:extLst>
          </p:cNvPr>
          <p:cNvPicPr>
            <a:picLocks noChangeAspect="1"/>
          </p:cNvPicPr>
          <p:nvPr/>
        </p:nvPicPr>
        <p:blipFill>
          <a:blip r:embed="rId3"/>
          <a:stretch>
            <a:fillRect/>
          </a:stretch>
        </p:blipFill>
        <p:spPr>
          <a:xfrm>
            <a:off x="1889807" y="1266962"/>
            <a:ext cx="5745744" cy="4911256"/>
          </a:xfrm>
          <a:prstGeom prst="rect">
            <a:avLst/>
          </a:prstGeom>
        </p:spPr>
      </p:pic>
    </p:spTree>
    <p:extLst>
      <p:ext uri="{BB962C8B-B14F-4D97-AF65-F5344CB8AC3E}">
        <p14:creationId xmlns:p14="http://schemas.microsoft.com/office/powerpoint/2010/main" val="4064761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A1AD2-AFF5-4E2F-A40C-C8F06A7920CE}"/>
              </a:ext>
            </a:extLst>
          </p:cNvPr>
          <p:cNvSpPr>
            <a:spLocks noGrp="1"/>
          </p:cNvSpPr>
          <p:nvPr>
            <p:ph type="title"/>
          </p:nvPr>
        </p:nvSpPr>
        <p:spPr>
          <a:xfrm>
            <a:off x="1674942" y="-58601"/>
            <a:ext cx="7886700" cy="1325563"/>
          </a:xfrm>
        </p:spPr>
        <p:txBody>
          <a:bodyPr/>
          <a:lstStyle/>
          <a:p>
            <a:r>
              <a:rPr lang="en-US" dirty="0"/>
              <a:t>Fourier Series Expansion	</a:t>
            </a:r>
          </a:p>
        </p:txBody>
      </p:sp>
      <p:sp>
        <p:nvSpPr>
          <p:cNvPr id="3" name="Content Placeholder 2">
            <a:extLst>
              <a:ext uri="{FF2B5EF4-FFF2-40B4-BE49-F238E27FC236}">
                <a16:creationId xmlns:a16="http://schemas.microsoft.com/office/drawing/2014/main" id="{36B0B3FD-D842-453B-9BA7-8CD93203CF1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DA68F5D-6012-4147-819D-7502B14A203E}"/>
              </a:ext>
            </a:extLst>
          </p:cNvPr>
          <p:cNvPicPr>
            <a:picLocks noChangeAspect="1"/>
          </p:cNvPicPr>
          <p:nvPr/>
        </p:nvPicPr>
        <p:blipFill>
          <a:blip r:embed="rId3"/>
          <a:stretch>
            <a:fillRect/>
          </a:stretch>
        </p:blipFill>
        <p:spPr>
          <a:xfrm>
            <a:off x="1740257" y="912399"/>
            <a:ext cx="8711486" cy="5468664"/>
          </a:xfrm>
          <a:prstGeom prst="rect">
            <a:avLst/>
          </a:prstGeom>
        </p:spPr>
      </p:pic>
      <p:sp>
        <p:nvSpPr>
          <p:cNvPr id="5" name="TextBox 4">
            <a:extLst>
              <a:ext uri="{FF2B5EF4-FFF2-40B4-BE49-F238E27FC236}">
                <a16:creationId xmlns:a16="http://schemas.microsoft.com/office/drawing/2014/main" id="{BCFEF8AC-49C3-4765-B619-04B55C16294B}"/>
              </a:ext>
            </a:extLst>
          </p:cNvPr>
          <p:cNvSpPr txBox="1"/>
          <p:nvPr/>
        </p:nvSpPr>
        <p:spPr>
          <a:xfrm>
            <a:off x="1740257" y="6381063"/>
            <a:ext cx="635249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Traces a path on the K-torus!</a:t>
            </a:r>
          </a:p>
        </p:txBody>
      </p:sp>
    </p:spTree>
    <p:extLst>
      <p:ext uri="{BB962C8B-B14F-4D97-AF65-F5344CB8AC3E}">
        <p14:creationId xmlns:p14="http://schemas.microsoft.com/office/powerpoint/2010/main" val="1600681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2EA1-C0A7-441D-8E91-37B55D131BDE}"/>
              </a:ext>
            </a:extLst>
          </p:cNvPr>
          <p:cNvSpPr>
            <a:spLocks noGrp="1"/>
          </p:cNvSpPr>
          <p:nvPr>
            <p:ph type="title"/>
          </p:nvPr>
        </p:nvSpPr>
        <p:spPr>
          <a:xfrm>
            <a:off x="1760764" y="159854"/>
            <a:ext cx="7886700" cy="605258"/>
          </a:xfrm>
        </p:spPr>
        <p:txBody>
          <a:bodyPr>
            <a:normAutofit/>
          </a:bodyPr>
          <a:lstStyle/>
          <a:p>
            <a:r>
              <a:rPr lang="en-US" sz="3600" dirty="0"/>
              <a:t>Natural Videos, Periodic Summation</a:t>
            </a:r>
          </a:p>
        </p:txBody>
      </p:sp>
      <p:pic>
        <p:nvPicPr>
          <p:cNvPr id="4" name="Pixel">
            <a:hlinkClick r:id="" action="ppaction://media"/>
            <a:extLst>
              <a:ext uri="{FF2B5EF4-FFF2-40B4-BE49-F238E27FC236}">
                <a16:creationId xmlns:a16="http://schemas.microsoft.com/office/drawing/2014/main" id="{2DD305E4-7F99-484E-A85D-3D0A18E8027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60764" y="1506992"/>
            <a:ext cx="7886700" cy="4335462"/>
          </a:xfrm>
        </p:spPr>
      </p:pic>
    </p:spTree>
    <p:extLst>
      <p:ext uri="{BB962C8B-B14F-4D97-AF65-F5344CB8AC3E}">
        <p14:creationId xmlns:p14="http://schemas.microsoft.com/office/powerpoint/2010/main" val="287481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2EA1-C0A7-441D-8E91-37B55D131BDE}"/>
              </a:ext>
            </a:extLst>
          </p:cNvPr>
          <p:cNvSpPr>
            <a:spLocks noGrp="1"/>
          </p:cNvSpPr>
          <p:nvPr>
            <p:ph type="title"/>
          </p:nvPr>
        </p:nvSpPr>
        <p:spPr>
          <a:xfrm>
            <a:off x="1760764" y="159854"/>
            <a:ext cx="7886700" cy="605258"/>
          </a:xfrm>
        </p:spPr>
        <p:txBody>
          <a:bodyPr>
            <a:normAutofit/>
          </a:bodyPr>
          <a:lstStyle/>
          <a:p>
            <a:r>
              <a:rPr lang="en-US" sz="3600" dirty="0"/>
              <a:t>Natural Videos, Periodic Summation</a:t>
            </a:r>
          </a:p>
        </p:txBody>
      </p:sp>
      <p:pic>
        <p:nvPicPr>
          <p:cNvPr id="6" name="Picture 5">
            <a:extLst>
              <a:ext uri="{FF2B5EF4-FFF2-40B4-BE49-F238E27FC236}">
                <a16:creationId xmlns:a16="http://schemas.microsoft.com/office/drawing/2014/main" id="{3759411F-E7A3-4EB5-A252-2E152DDA096A}"/>
              </a:ext>
            </a:extLst>
          </p:cNvPr>
          <p:cNvPicPr>
            <a:picLocks noChangeAspect="1"/>
          </p:cNvPicPr>
          <p:nvPr/>
        </p:nvPicPr>
        <p:blipFill>
          <a:blip r:embed="rId19"/>
          <a:stretch>
            <a:fillRect/>
          </a:stretch>
        </p:blipFill>
        <p:spPr>
          <a:xfrm>
            <a:off x="1768930" y="846345"/>
            <a:ext cx="7641771" cy="1156570"/>
          </a:xfrm>
          <a:prstGeom prst="rect">
            <a:avLst/>
          </a:prstGeom>
        </p:spPr>
      </p:pic>
      <p:pic>
        <p:nvPicPr>
          <p:cNvPr id="7" name="PC0">
            <a:hlinkClick r:id="" action="ppaction://media"/>
            <a:extLst>
              <a:ext uri="{FF2B5EF4-FFF2-40B4-BE49-F238E27FC236}">
                <a16:creationId xmlns:a16="http://schemas.microsoft.com/office/drawing/2014/main" id="{BD853757-8832-40C7-A6F4-F1710DDC71CF}"/>
              </a:ext>
            </a:extLst>
          </p:cNvPr>
          <p:cNvPicPr>
            <a:picLocks noChangeAspect="1"/>
          </p:cNvPicPr>
          <p:nvPr>
            <a:videoFile r:link="rId2"/>
            <p:extLst>
              <p:ext uri="{DAA4B4D4-6D71-4841-9C94-3DE7FCFB9230}">
                <p14:media xmlns:p14="http://schemas.microsoft.com/office/powerpoint/2010/main" r:embed="rId1"/>
              </p:ext>
            </p:extLst>
          </p:nvPr>
        </p:nvPicPr>
        <p:blipFill>
          <a:blip r:embed="rId20"/>
          <a:stretch>
            <a:fillRect/>
          </a:stretch>
        </p:blipFill>
        <p:spPr>
          <a:xfrm>
            <a:off x="1864438" y="2478351"/>
            <a:ext cx="1570358" cy="1766653"/>
          </a:xfrm>
          <a:prstGeom prst="rect">
            <a:avLst/>
          </a:prstGeom>
        </p:spPr>
      </p:pic>
      <p:pic>
        <p:nvPicPr>
          <p:cNvPr id="8" name="PC1">
            <a:hlinkClick r:id="" action="ppaction://media"/>
            <a:extLst>
              <a:ext uri="{FF2B5EF4-FFF2-40B4-BE49-F238E27FC236}">
                <a16:creationId xmlns:a16="http://schemas.microsoft.com/office/drawing/2014/main" id="{7CD2EA10-F3A7-4FA0-8200-08049C838911}"/>
              </a:ext>
            </a:extLst>
          </p:cNvPr>
          <p:cNvPicPr>
            <a:picLocks noChangeAspect="1"/>
          </p:cNvPicPr>
          <p:nvPr>
            <a:videoFile r:link="rId4"/>
            <p:extLst>
              <p:ext uri="{DAA4B4D4-6D71-4841-9C94-3DE7FCFB9230}">
                <p14:media xmlns:p14="http://schemas.microsoft.com/office/powerpoint/2010/main" r:embed="rId3"/>
              </p:ext>
            </p:extLst>
          </p:nvPr>
        </p:nvPicPr>
        <p:blipFill>
          <a:blip r:embed="rId21"/>
          <a:stretch>
            <a:fillRect/>
          </a:stretch>
        </p:blipFill>
        <p:spPr>
          <a:xfrm>
            <a:off x="3839020" y="2478349"/>
            <a:ext cx="1570359" cy="1766654"/>
          </a:xfrm>
          <a:prstGeom prst="rect">
            <a:avLst/>
          </a:prstGeom>
        </p:spPr>
      </p:pic>
      <p:pic>
        <p:nvPicPr>
          <p:cNvPr id="9" name="PC2">
            <a:hlinkClick r:id="" action="ppaction://media"/>
            <a:extLst>
              <a:ext uri="{FF2B5EF4-FFF2-40B4-BE49-F238E27FC236}">
                <a16:creationId xmlns:a16="http://schemas.microsoft.com/office/drawing/2014/main" id="{4484F1C1-FC26-466F-B170-8F0F9F69BE8E}"/>
              </a:ext>
            </a:extLst>
          </p:cNvPr>
          <p:cNvPicPr>
            <a:picLocks noChangeAspect="1"/>
          </p:cNvPicPr>
          <p:nvPr>
            <a:videoFile r:link="rId6"/>
            <p:extLst>
              <p:ext uri="{DAA4B4D4-6D71-4841-9C94-3DE7FCFB9230}">
                <p14:media xmlns:p14="http://schemas.microsoft.com/office/powerpoint/2010/main" r:embed="rId5"/>
              </p:ext>
            </p:extLst>
          </p:nvPr>
        </p:nvPicPr>
        <p:blipFill>
          <a:blip r:embed="rId22"/>
          <a:stretch>
            <a:fillRect/>
          </a:stretch>
        </p:blipFill>
        <p:spPr>
          <a:xfrm>
            <a:off x="5813602" y="2483105"/>
            <a:ext cx="1570359" cy="1766654"/>
          </a:xfrm>
          <a:prstGeom prst="rect">
            <a:avLst/>
          </a:prstGeom>
        </p:spPr>
      </p:pic>
      <p:pic>
        <p:nvPicPr>
          <p:cNvPr id="10" name="PC3">
            <a:hlinkClick r:id="" action="ppaction://media"/>
            <a:extLst>
              <a:ext uri="{FF2B5EF4-FFF2-40B4-BE49-F238E27FC236}">
                <a16:creationId xmlns:a16="http://schemas.microsoft.com/office/drawing/2014/main" id="{4F87B760-C542-4E83-B48B-614521644A22}"/>
              </a:ext>
            </a:extLst>
          </p:cNvPr>
          <p:cNvPicPr>
            <a:picLocks noChangeAspect="1"/>
          </p:cNvPicPr>
          <p:nvPr>
            <a:videoFile r:link="rId8"/>
            <p:extLst>
              <p:ext uri="{DAA4B4D4-6D71-4841-9C94-3DE7FCFB9230}">
                <p14:media xmlns:p14="http://schemas.microsoft.com/office/powerpoint/2010/main" r:embed="rId7"/>
              </p:ext>
            </p:extLst>
          </p:nvPr>
        </p:nvPicPr>
        <p:blipFill>
          <a:blip r:embed="rId23"/>
          <a:stretch>
            <a:fillRect/>
          </a:stretch>
        </p:blipFill>
        <p:spPr>
          <a:xfrm>
            <a:off x="7857261" y="2476155"/>
            <a:ext cx="1570358" cy="1766653"/>
          </a:xfrm>
          <a:prstGeom prst="rect">
            <a:avLst/>
          </a:prstGeom>
        </p:spPr>
      </p:pic>
      <p:pic>
        <p:nvPicPr>
          <p:cNvPr id="11" name="PC4">
            <a:hlinkClick r:id="" action="ppaction://media"/>
            <a:extLst>
              <a:ext uri="{FF2B5EF4-FFF2-40B4-BE49-F238E27FC236}">
                <a16:creationId xmlns:a16="http://schemas.microsoft.com/office/drawing/2014/main" id="{224F20C9-E1E8-4145-BB95-269CCB6929E2}"/>
              </a:ext>
            </a:extLst>
          </p:cNvPr>
          <p:cNvPicPr>
            <a:picLocks noChangeAspect="1"/>
          </p:cNvPicPr>
          <p:nvPr>
            <a:videoFile r:link="rId10"/>
            <p:extLst>
              <p:ext uri="{DAA4B4D4-6D71-4841-9C94-3DE7FCFB9230}">
                <p14:media xmlns:p14="http://schemas.microsoft.com/office/powerpoint/2010/main" r:embed="rId9"/>
              </p:ext>
            </p:extLst>
          </p:nvPr>
        </p:nvPicPr>
        <p:blipFill>
          <a:blip r:embed="rId24"/>
          <a:stretch>
            <a:fillRect/>
          </a:stretch>
        </p:blipFill>
        <p:spPr>
          <a:xfrm>
            <a:off x="1864439" y="4855087"/>
            <a:ext cx="1570359" cy="1766653"/>
          </a:xfrm>
          <a:prstGeom prst="rect">
            <a:avLst/>
          </a:prstGeom>
        </p:spPr>
      </p:pic>
      <p:pic>
        <p:nvPicPr>
          <p:cNvPr id="12" name="PC5">
            <a:hlinkClick r:id="" action="ppaction://media"/>
            <a:extLst>
              <a:ext uri="{FF2B5EF4-FFF2-40B4-BE49-F238E27FC236}">
                <a16:creationId xmlns:a16="http://schemas.microsoft.com/office/drawing/2014/main" id="{BC646096-4EBB-4AE2-804C-98BD1A7DE477}"/>
              </a:ext>
            </a:extLst>
          </p:cNvPr>
          <p:cNvPicPr>
            <a:picLocks noChangeAspect="1"/>
          </p:cNvPicPr>
          <p:nvPr>
            <a:videoFile r:link="rId12"/>
            <p:extLst>
              <p:ext uri="{DAA4B4D4-6D71-4841-9C94-3DE7FCFB9230}">
                <p14:media xmlns:p14="http://schemas.microsoft.com/office/powerpoint/2010/main" r:embed="rId11"/>
              </p:ext>
            </p:extLst>
          </p:nvPr>
        </p:nvPicPr>
        <p:blipFill>
          <a:blip r:embed="rId25"/>
          <a:stretch>
            <a:fillRect/>
          </a:stretch>
        </p:blipFill>
        <p:spPr>
          <a:xfrm>
            <a:off x="3839019" y="4855086"/>
            <a:ext cx="1570359" cy="1766654"/>
          </a:xfrm>
          <a:prstGeom prst="rect">
            <a:avLst/>
          </a:prstGeom>
        </p:spPr>
      </p:pic>
      <p:pic>
        <p:nvPicPr>
          <p:cNvPr id="13" name="PC6">
            <a:hlinkClick r:id="" action="ppaction://media"/>
            <a:extLst>
              <a:ext uri="{FF2B5EF4-FFF2-40B4-BE49-F238E27FC236}">
                <a16:creationId xmlns:a16="http://schemas.microsoft.com/office/drawing/2014/main" id="{C2EADDD8-A30C-45EC-9556-34ABC5420677}"/>
              </a:ext>
            </a:extLst>
          </p:cNvPr>
          <p:cNvPicPr>
            <a:picLocks noChangeAspect="1"/>
          </p:cNvPicPr>
          <p:nvPr>
            <a:videoFile r:link="rId14"/>
            <p:extLst>
              <p:ext uri="{DAA4B4D4-6D71-4841-9C94-3DE7FCFB9230}">
                <p14:media xmlns:p14="http://schemas.microsoft.com/office/powerpoint/2010/main" r:embed="rId13"/>
              </p:ext>
            </p:extLst>
          </p:nvPr>
        </p:nvPicPr>
        <p:blipFill>
          <a:blip r:embed="rId26"/>
          <a:stretch>
            <a:fillRect/>
          </a:stretch>
        </p:blipFill>
        <p:spPr>
          <a:xfrm>
            <a:off x="5813599" y="4864092"/>
            <a:ext cx="1570359" cy="1766654"/>
          </a:xfrm>
          <a:prstGeom prst="rect">
            <a:avLst/>
          </a:prstGeom>
        </p:spPr>
      </p:pic>
      <p:pic>
        <p:nvPicPr>
          <p:cNvPr id="14" name="PC7">
            <a:hlinkClick r:id="" action="ppaction://media"/>
            <a:extLst>
              <a:ext uri="{FF2B5EF4-FFF2-40B4-BE49-F238E27FC236}">
                <a16:creationId xmlns:a16="http://schemas.microsoft.com/office/drawing/2014/main" id="{121A0500-E37D-4F7F-890F-BF114E356F21}"/>
              </a:ext>
            </a:extLst>
          </p:cNvPr>
          <p:cNvPicPr>
            <a:picLocks noChangeAspect="1"/>
          </p:cNvPicPr>
          <p:nvPr>
            <a:videoFile r:link="rId16"/>
            <p:extLst>
              <p:ext uri="{DAA4B4D4-6D71-4841-9C94-3DE7FCFB9230}">
                <p14:media xmlns:p14="http://schemas.microsoft.com/office/powerpoint/2010/main" r:embed="rId15"/>
              </p:ext>
            </p:extLst>
          </p:nvPr>
        </p:nvPicPr>
        <p:blipFill>
          <a:blip r:embed="rId27"/>
          <a:stretch>
            <a:fillRect/>
          </a:stretch>
        </p:blipFill>
        <p:spPr>
          <a:xfrm>
            <a:off x="7857261" y="4855086"/>
            <a:ext cx="1570358" cy="1766653"/>
          </a:xfrm>
          <a:prstGeom prst="rect">
            <a:avLst/>
          </a:prstGeom>
        </p:spPr>
      </p:pic>
      <p:pic>
        <p:nvPicPr>
          <p:cNvPr id="16" name="Picture 15">
            <a:extLst>
              <a:ext uri="{FF2B5EF4-FFF2-40B4-BE49-F238E27FC236}">
                <a16:creationId xmlns:a16="http://schemas.microsoft.com/office/drawing/2014/main" id="{FC46C85F-717F-4BB1-BE01-4D20D3F2488D}"/>
              </a:ext>
            </a:extLst>
          </p:cNvPr>
          <p:cNvPicPr>
            <a:picLocks noChangeAspect="1"/>
          </p:cNvPicPr>
          <p:nvPr/>
        </p:nvPicPr>
        <p:blipFill>
          <a:blip r:embed="rId28"/>
          <a:stretch>
            <a:fillRect/>
          </a:stretch>
        </p:blipFill>
        <p:spPr>
          <a:xfrm>
            <a:off x="2041849" y="1944403"/>
            <a:ext cx="7324531" cy="449170"/>
          </a:xfrm>
          <a:prstGeom prst="rect">
            <a:avLst/>
          </a:prstGeom>
        </p:spPr>
      </p:pic>
      <p:pic>
        <p:nvPicPr>
          <p:cNvPr id="17" name="Picture 16">
            <a:extLst>
              <a:ext uri="{FF2B5EF4-FFF2-40B4-BE49-F238E27FC236}">
                <a16:creationId xmlns:a16="http://schemas.microsoft.com/office/drawing/2014/main" id="{61C73296-B150-47EF-AA9E-0197F08CC791}"/>
              </a:ext>
            </a:extLst>
          </p:cNvPr>
          <p:cNvPicPr>
            <a:picLocks noChangeAspect="1"/>
          </p:cNvPicPr>
          <p:nvPr/>
        </p:nvPicPr>
        <p:blipFill>
          <a:blip r:embed="rId29"/>
          <a:stretch>
            <a:fillRect/>
          </a:stretch>
        </p:blipFill>
        <p:spPr>
          <a:xfrm>
            <a:off x="2041849" y="4411110"/>
            <a:ext cx="7324530" cy="357294"/>
          </a:xfrm>
          <a:prstGeom prst="rect">
            <a:avLst/>
          </a:prstGeom>
        </p:spPr>
      </p:pic>
    </p:spTree>
    <p:extLst>
      <p:ext uri="{BB962C8B-B14F-4D97-AF65-F5344CB8AC3E}">
        <p14:creationId xmlns:p14="http://schemas.microsoft.com/office/powerpoint/2010/main" val="380359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0"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00" fill="hold"/>
                                        <p:tgtEl>
                                          <p:spTgt spid="1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000" fill="hold"/>
                                        <p:tgtEl>
                                          <p:spTgt spid="1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000" fill="hold"/>
                                        <p:tgtEl>
                                          <p:spTgt spid="1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00" fill="hold"/>
                                        <p:tgtEl>
                                          <p:spTgt spid="13"/>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7"/>
                </p:tgtEl>
              </p:cMediaNode>
            </p:video>
            <p:seq concurrent="1" nextAc="seek">
              <p:cTn id="36" restart="whenNotActive" fill="hold" evtFilter="cancelBubble" nodeType="interactiveSeq">
                <p:stCondLst>
                  <p:cond evt="onClick" delay="0">
                    <p:tgtEl>
                      <p:spTgt spid="7"/>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7"/>
                                        </p:tgtEl>
                                      </p:cBhvr>
                                    </p:cmd>
                                  </p:childTnLst>
                                </p:cTn>
                              </p:par>
                            </p:childTnLst>
                          </p:cTn>
                        </p:par>
                      </p:childTnLst>
                    </p:cTn>
                  </p:par>
                </p:childTnLst>
              </p:cTn>
              <p:nextCondLst>
                <p:cond evt="onClick" delay="0">
                  <p:tgtEl>
                    <p:spTgt spid="7"/>
                  </p:tgtEl>
                </p:cond>
              </p:nextCondLst>
            </p:seq>
            <p:video>
              <p:cMediaNode vol="80000">
                <p:cTn id="41" fill="hold" display="0">
                  <p:stCondLst>
                    <p:cond delay="indefinite"/>
                  </p:stCondLst>
                </p:cTn>
                <p:tgtEl>
                  <p:spTgt spid="8"/>
                </p:tgtEl>
              </p:cMediaNode>
            </p:video>
            <p:seq concurrent="1" nextAc="seek">
              <p:cTn id="42" restart="whenNotActive" fill="hold" evtFilter="cancelBubble" nodeType="interactiveSeq">
                <p:stCondLst>
                  <p:cond evt="onClick" delay="0">
                    <p:tgtEl>
                      <p:spTgt spid="8"/>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8"/>
                                        </p:tgtEl>
                                      </p:cBhvr>
                                    </p:cmd>
                                  </p:childTnLst>
                                </p:cTn>
                              </p:par>
                            </p:childTnLst>
                          </p:cTn>
                        </p:par>
                      </p:childTnLst>
                    </p:cTn>
                  </p:par>
                </p:childTnLst>
              </p:cTn>
              <p:nextCondLst>
                <p:cond evt="onClick" delay="0">
                  <p:tgtEl>
                    <p:spTgt spid="8"/>
                  </p:tgtEl>
                </p:cond>
              </p:nextCondLst>
            </p:seq>
            <p:video>
              <p:cMediaNode vol="80000">
                <p:cTn id="47" fill="hold" display="0">
                  <p:stCondLst>
                    <p:cond delay="indefinite"/>
                  </p:stCondLst>
                </p:cTn>
                <p:tgtEl>
                  <p:spTgt spid="9"/>
                </p:tgtEl>
              </p:cMediaNode>
            </p:video>
            <p:seq concurrent="1" nextAc="seek">
              <p:cTn id="48" restart="whenNotActive" fill="hold" evtFilter="cancelBubble" nodeType="interactiveSeq">
                <p:stCondLst>
                  <p:cond evt="onClick" delay="0">
                    <p:tgtEl>
                      <p:spTgt spid="9"/>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9"/>
                                        </p:tgtEl>
                                      </p:cBhvr>
                                    </p:cmd>
                                  </p:childTnLst>
                                </p:cTn>
                              </p:par>
                            </p:childTnLst>
                          </p:cTn>
                        </p:par>
                      </p:childTnLst>
                    </p:cTn>
                  </p:par>
                </p:childTnLst>
              </p:cTn>
              <p:nextCondLst>
                <p:cond evt="onClick" delay="0">
                  <p:tgtEl>
                    <p:spTgt spid="9"/>
                  </p:tgtEl>
                </p:cond>
              </p:nextCondLst>
            </p:seq>
            <p:video>
              <p:cMediaNode vol="80000">
                <p:cTn id="53" fill="hold" display="0">
                  <p:stCondLst>
                    <p:cond delay="indefinite"/>
                  </p:stCondLst>
                </p:cTn>
                <p:tgtEl>
                  <p:spTgt spid="10"/>
                </p:tgtEl>
              </p:cMediaNode>
            </p:video>
            <p:seq concurrent="1" nextAc="seek">
              <p:cTn id="54" restart="whenNotActive" fill="hold" evtFilter="cancelBubble" nodeType="interactiveSeq">
                <p:stCondLst>
                  <p:cond evt="onClick" delay="0">
                    <p:tgtEl>
                      <p:spTgt spid="10"/>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10"/>
                                        </p:tgtEl>
                                      </p:cBhvr>
                                    </p:cmd>
                                  </p:childTnLst>
                                </p:cTn>
                              </p:par>
                            </p:childTnLst>
                          </p:cTn>
                        </p:par>
                      </p:childTnLst>
                    </p:cTn>
                  </p:par>
                </p:childTnLst>
              </p:cTn>
              <p:nextCondLst>
                <p:cond evt="onClick" delay="0">
                  <p:tgtEl>
                    <p:spTgt spid="10"/>
                  </p:tgtEl>
                </p:cond>
              </p:nextCondLst>
            </p:seq>
            <p:video>
              <p:cMediaNode vol="80000">
                <p:cTn id="59" fill="hold" display="0">
                  <p:stCondLst>
                    <p:cond delay="indefinite"/>
                  </p:stCondLst>
                </p:cTn>
                <p:tgtEl>
                  <p:spTgt spid="11"/>
                </p:tgtEl>
              </p:cMediaNode>
            </p:video>
            <p:seq concurrent="1" nextAc="seek">
              <p:cTn id="60" restart="whenNotActive" fill="hold" evtFilter="cancelBubble" nodeType="interactiveSeq">
                <p:stCondLst>
                  <p:cond evt="onClick" delay="0">
                    <p:tgtEl>
                      <p:spTgt spid="11"/>
                    </p:tgtEl>
                  </p:cond>
                </p:stCondLst>
                <p:endSync evt="end" delay="0">
                  <p:rtn val="all"/>
                </p:endSync>
                <p:childTnLst>
                  <p:par>
                    <p:cTn id="61" fill="hold">
                      <p:stCondLst>
                        <p:cond delay="0"/>
                      </p:stCondLst>
                      <p:childTnLst>
                        <p:par>
                          <p:cTn id="62" fill="hold">
                            <p:stCondLst>
                              <p:cond delay="0"/>
                            </p:stCondLst>
                            <p:childTnLst>
                              <p:par>
                                <p:cTn id="63" presetID="2" presetClass="mediacall" presetSubtype="0" fill="hold" nodeType="clickEffect">
                                  <p:stCondLst>
                                    <p:cond delay="0"/>
                                  </p:stCondLst>
                                  <p:childTnLst>
                                    <p:cmd type="call" cmd="togglePause">
                                      <p:cBhvr>
                                        <p:cTn id="64" dur="1" fill="hold"/>
                                        <p:tgtEl>
                                          <p:spTgt spid="11"/>
                                        </p:tgtEl>
                                      </p:cBhvr>
                                    </p:cmd>
                                  </p:childTnLst>
                                </p:cTn>
                              </p:par>
                            </p:childTnLst>
                          </p:cTn>
                        </p:par>
                      </p:childTnLst>
                    </p:cTn>
                  </p:par>
                </p:childTnLst>
              </p:cTn>
              <p:nextCondLst>
                <p:cond evt="onClick" delay="0">
                  <p:tgtEl>
                    <p:spTgt spid="11"/>
                  </p:tgtEl>
                </p:cond>
              </p:nextCondLst>
            </p:seq>
            <p:video>
              <p:cMediaNode vol="80000">
                <p:cTn id="65" fill="hold" display="0">
                  <p:stCondLst>
                    <p:cond delay="indefinite"/>
                  </p:stCondLst>
                </p:cTn>
                <p:tgtEl>
                  <p:spTgt spid="12"/>
                </p:tgtEl>
              </p:cMediaNode>
            </p:video>
            <p:seq concurrent="1" nextAc="seek">
              <p:cTn id="66" restart="whenNotActive" fill="hold" evtFilter="cancelBubble" nodeType="interactiveSeq">
                <p:stCondLst>
                  <p:cond evt="onClick" delay="0">
                    <p:tgtEl>
                      <p:spTgt spid="12"/>
                    </p:tgtEl>
                  </p:cond>
                </p:stCondLst>
                <p:endSync evt="end" delay="0">
                  <p:rtn val="all"/>
                </p:endSync>
                <p:childTnLst>
                  <p:par>
                    <p:cTn id="67" fill="hold">
                      <p:stCondLst>
                        <p:cond delay="0"/>
                      </p:stCondLst>
                      <p:childTnLst>
                        <p:par>
                          <p:cTn id="68" fill="hold">
                            <p:stCondLst>
                              <p:cond delay="0"/>
                            </p:stCondLst>
                            <p:childTnLst>
                              <p:par>
                                <p:cTn id="69" presetID="2" presetClass="mediacall" presetSubtype="0" fill="hold" nodeType="clickEffect">
                                  <p:stCondLst>
                                    <p:cond delay="0"/>
                                  </p:stCondLst>
                                  <p:childTnLst>
                                    <p:cmd type="call" cmd="togglePause">
                                      <p:cBhvr>
                                        <p:cTn id="70" dur="1" fill="hold"/>
                                        <p:tgtEl>
                                          <p:spTgt spid="12"/>
                                        </p:tgtEl>
                                      </p:cBhvr>
                                    </p:cmd>
                                  </p:childTnLst>
                                </p:cTn>
                              </p:par>
                            </p:childTnLst>
                          </p:cTn>
                        </p:par>
                      </p:childTnLst>
                    </p:cTn>
                  </p:par>
                </p:childTnLst>
              </p:cTn>
              <p:nextCondLst>
                <p:cond evt="onClick" delay="0">
                  <p:tgtEl>
                    <p:spTgt spid="12"/>
                  </p:tgtEl>
                </p:cond>
              </p:nextCondLst>
            </p:seq>
            <p:video>
              <p:cMediaNode vol="80000">
                <p:cTn id="71" fill="hold" display="0">
                  <p:stCondLst>
                    <p:cond delay="indefinite"/>
                  </p:stCondLst>
                </p:cTn>
                <p:tgtEl>
                  <p:spTgt spid="13"/>
                </p:tgtEl>
              </p:cMediaNode>
            </p:video>
            <p:seq concurrent="1" nextAc="seek">
              <p:cTn id="72" restart="whenNotActive" fill="hold" evtFilter="cancelBubble" nodeType="interactiveSeq">
                <p:stCondLst>
                  <p:cond evt="onClick" delay="0">
                    <p:tgtEl>
                      <p:spTgt spid="13"/>
                    </p:tgtEl>
                  </p:cond>
                </p:stCondLst>
                <p:endSync evt="end" delay="0">
                  <p:rtn val="all"/>
                </p:endSync>
                <p:childTnLst>
                  <p:par>
                    <p:cTn id="73" fill="hold">
                      <p:stCondLst>
                        <p:cond delay="0"/>
                      </p:stCondLst>
                      <p:childTnLst>
                        <p:par>
                          <p:cTn id="74" fill="hold">
                            <p:stCondLst>
                              <p:cond delay="0"/>
                            </p:stCondLst>
                            <p:childTnLst>
                              <p:par>
                                <p:cTn id="75" presetID="2" presetClass="mediacall" presetSubtype="0" fill="hold" nodeType="clickEffect">
                                  <p:stCondLst>
                                    <p:cond delay="0"/>
                                  </p:stCondLst>
                                  <p:childTnLst>
                                    <p:cmd type="call" cmd="togglePause">
                                      <p:cBhvr>
                                        <p:cTn id="76" dur="1" fill="hold"/>
                                        <p:tgtEl>
                                          <p:spTgt spid="13"/>
                                        </p:tgtEl>
                                      </p:cBhvr>
                                    </p:cmd>
                                  </p:childTnLst>
                                </p:cTn>
                              </p:par>
                            </p:childTnLst>
                          </p:cTn>
                        </p:par>
                      </p:childTnLst>
                    </p:cTn>
                  </p:par>
                </p:childTnLst>
              </p:cTn>
              <p:nextCondLst>
                <p:cond evt="onClick" delay="0">
                  <p:tgtEl>
                    <p:spTgt spid="13"/>
                  </p:tgtEl>
                </p:cond>
              </p:nextCondLst>
            </p:seq>
            <p:video>
              <p:cMediaNode vol="80000">
                <p:cTn id="77" fill="hold" display="0">
                  <p:stCondLst>
                    <p:cond delay="indefinite"/>
                  </p:stCondLst>
                </p:cTn>
                <p:tgtEl>
                  <p:spTgt spid="14"/>
                </p:tgtEl>
              </p:cMediaNode>
            </p:video>
            <p:seq concurrent="1" nextAc="seek">
              <p:cTn id="78" restart="whenNotActive" fill="hold" evtFilter="cancelBubble" nodeType="interactiveSeq">
                <p:stCondLst>
                  <p:cond evt="onClick" delay="0">
                    <p:tgtEl>
                      <p:spTgt spid="14"/>
                    </p:tgtEl>
                  </p:cond>
                </p:stCondLst>
                <p:endSync evt="end" delay="0">
                  <p:rtn val="all"/>
                </p:endSync>
                <p:childTnLst>
                  <p:par>
                    <p:cTn id="79" fill="hold">
                      <p:stCondLst>
                        <p:cond delay="0"/>
                      </p:stCondLst>
                      <p:childTnLst>
                        <p:par>
                          <p:cTn id="80" fill="hold">
                            <p:stCondLst>
                              <p:cond delay="0"/>
                            </p:stCondLst>
                            <p:childTnLst>
                              <p:par>
                                <p:cTn id="81" presetID="2" presetClass="mediacall" presetSubtype="0" fill="hold" nodeType="clickEffect">
                                  <p:stCondLst>
                                    <p:cond delay="0"/>
                                  </p:stCondLst>
                                  <p:childTnLst>
                                    <p:cmd type="call" cmd="togglePause">
                                      <p:cBhvr>
                                        <p:cTn id="8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9150-D3F3-44C3-A7B4-DAB50F6742DB}"/>
              </a:ext>
            </a:extLst>
          </p:cNvPr>
          <p:cNvSpPr>
            <a:spLocks noGrp="1"/>
          </p:cNvSpPr>
          <p:nvPr>
            <p:ph type="title"/>
          </p:nvPr>
        </p:nvSpPr>
        <p:spPr>
          <a:xfrm>
            <a:off x="2152650" y="117158"/>
            <a:ext cx="7886700" cy="1325563"/>
          </a:xfrm>
        </p:spPr>
        <p:txBody>
          <a:bodyPr>
            <a:normAutofit/>
          </a:bodyPr>
          <a:lstStyle/>
          <a:p>
            <a:r>
              <a:rPr lang="en-US" sz="3200" dirty="0"/>
              <a:t>Disambiguating Mirror Symmetric States</a:t>
            </a:r>
          </a:p>
        </p:txBody>
      </p:sp>
      <p:pic>
        <p:nvPicPr>
          <p:cNvPr id="5" name="Graphic 4">
            <a:extLst>
              <a:ext uri="{FF2B5EF4-FFF2-40B4-BE49-F238E27FC236}">
                <a16:creationId xmlns:a16="http://schemas.microsoft.com/office/drawing/2014/main" id="{66B10E5C-32AF-4452-8A1E-21BB0266F1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2651" y="1209041"/>
            <a:ext cx="8170463" cy="2987397"/>
          </a:xfrm>
          <a:prstGeom prst="rect">
            <a:avLst/>
          </a:prstGeom>
        </p:spPr>
      </p:pic>
      <p:pic>
        <p:nvPicPr>
          <p:cNvPr id="7" name="Graphic 6">
            <a:extLst>
              <a:ext uri="{FF2B5EF4-FFF2-40B4-BE49-F238E27FC236}">
                <a16:creationId xmlns:a16="http://schemas.microsoft.com/office/drawing/2014/main" id="{4F67B6E5-2AFA-43BD-86F4-9B88EF0DA6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10769" y="4404537"/>
            <a:ext cx="8170463" cy="2234707"/>
          </a:xfrm>
          <a:prstGeom prst="rect">
            <a:avLst/>
          </a:prstGeom>
        </p:spPr>
      </p:pic>
    </p:spTree>
    <p:extLst>
      <p:ext uri="{BB962C8B-B14F-4D97-AF65-F5344CB8AC3E}">
        <p14:creationId xmlns:p14="http://schemas.microsoft.com/office/powerpoint/2010/main" val="261256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Sliding Windows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1" y="1634290"/>
            <a:ext cx="6858000" cy="5071311"/>
          </a:xfrm>
          <a:prstGeom prst="rect">
            <a:avLst/>
          </a:prstGeom>
        </p:spPr>
      </p:pic>
    </p:spTree>
    <p:extLst>
      <p:ext uri="{BB962C8B-B14F-4D97-AF65-F5344CB8AC3E}">
        <p14:creationId xmlns:p14="http://schemas.microsoft.com/office/powerpoint/2010/main" val="3127486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9150-D3F3-44C3-A7B4-DAB50F6742DB}"/>
              </a:ext>
            </a:extLst>
          </p:cNvPr>
          <p:cNvSpPr>
            <a:spLocks noGrp="1"/>
          </p:cNvSpPr>
          <p:nvPr>
            <p:ph type="title"/>
          </p:nvPr>
        </p:nvSpPr>
        <p:spPr>
          <a:xfrm>
            <a:off x="2152650" y="117158"/>
            <a:ext cx="7886700" cy="1325563"/>
          </a:xfrm>
        </p:spPr>
        <p:txBody>
          <a:bodyPr>
            <a:normAutofit/>
          </a:bodyPr>
          <a:lstStyle/>
          <a:p>
            <a:r>
              <a:rPr lang="en-US" sz="3200" dirty="0"/>
              <a:t>Disambiguating Mirror Symmetric States</a:t>
            </a:r>
          </a:p>
        </p:txBody>
      </p:sp>
      <p:pic>
        <p:nvPicPr>
          <p:cNvPr id="3" name="Online Media 2" title="The Effect of Sliding Window Size on A Self-Similarity Matrix">
            <a:hlinkClick r:id="" action="ppaction://media"/>
            <a:extLst>
              <a:ext uri="{FF2B5EF4-FFF2-40B4-BE49-F238E27FC236}">
                <a16:creationId xmlns:a16="http://schemas.microsoft.com/office/drawing/2014/main" id="{3D88901A-2986-6B6A-8DC0-4D8642995F5F}"/>
              </a:ext>
            </a:extLst>
          </p:cNvPr>
          <p:cNvPicPr>
            <a:picLocks noRot="1" noChangeAspect="1"/>
          </p:cNvPicPr>
          <p:nvPr>
            <a:videoFile r:link="rId1"/>
          </p:nvPr>
        </p:nvPicPr>
        <p:blipFill>
          <a:blip r:embed="rId4"/>
          <a:stretch>
            <a:fillRect/>
          </a:stretch>
        </p:blipFill>
        <p:spPr>
          <a:xfrm>
            <a:off x="2152650" y="1550841"/>
            <a:ext cx="7649662" cy="4322059"/>
          </a:xfrm>
          <a:prstGeom prst="rect">
            <a:avLst/>
          </a:prstGeom>
        </p:spPr>
      </p:pic>
    </p:spTree>
    <p:extLst>
      <p:ext uri="{BB962C8B-B14F-4D97-AF65-F5344CB8AC3E}">
        <p14:creationId xmlns:p14="http://schemas.microsoft.com/office/powerpoint/2010/main" val="240045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2B50-E069-4D0E-841A-F0E8F6639542}"/>
              </a:ext>
            </a:extLst>
          </p:cNvPr>
          <p:cNvSpPr>
            <a:spLocks noGrp="1"/>
          </p:cNvSpPr>
          <p:nvPr>
            <p:ph type="title"/>
          </p:nvPr>
        </p:nvSpPr>
        <p:spPr/>
        <p:txBody>
          <a:bodyPr>
            <a:normAutofit/>
          </a:bodyPr>
          <a:lstStyle/>
          <a:p>
            <a:r>
              <a:rPr lang="en-US" sz="3200" dirty="0"/>
              <a:t>Ranking Videos by Periodicity</a:t>
            </a:r>
          </a:p>
        </p:txBody>
      </p:sp>
      <p:pic>
        <p:nvPicPr>
          <p:cNvPr id="4" name="Picture 3">
            <a:extLst>
              <a:ext uri="{FF2B5EF4-FFF2-40B4-BE49-F238E27FC236}">
                <a16:creationId xmlns:a16="http://schemas.microsoft.com/office/drawing/2014/main" id="{BF730690-F59B-41FC-89BA-EDDB5FBD6C2A}"/>
              </a:ext>
            </a:extLst>
          </p:cNvPr>
          <p:cNvPicPr>
            <a:picLocks noChangeAspect="1"/>
          </p:cNvPicPr>
          <p:nvPr/>
        </p:nvPicPr>
        <p:blipFill>
          <a:blip r:embed="rId3"/>
          <a:stretch>
            <a:fillRect/>
          </a:stretch>
        </p:blipFill>
        <p:spPr>
          <a:xfrm>
            <a:off x="2152651" y="1480457"/>
            <a:ext cx="8191679" cy="5165226"/>
          </a:xfrm>
          <a:prstGeom prst="rect">
            <a:avLst/>
          </a:prstGeom>
        </p:spPr>
      </p:pic>
    </p:spTree>
    <p:extLst>
      <p:ext uri="{BB962C8B-B14F-4D97-AF65-F5344CB8AC3E}">
        <p14:creationId xmlns:p14="http://schemas.microsoft.com/office/powerpoint/2010/main" val="3368423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375F-9DBA-4837-BEDF-9065D4D624F7}"/>
              </a:ext>
            </a:extLst>
          </p:cNvPr>
          <p:cNvSpPr>
            <a:spLocks noGrp="1"/>
          </p:cNvSpPr>
          <p:nvPr>
            <p:ph type="title"/>
          </p:nvPr>
        </p:nvSpPr>
        <p:spPr>
          <a:xfrm>
            <a:off x="2152650" y="365127"/>
            <a:ext cx="8261350" cy="1325563"/>
          </a:xfrm>
        </p:spPr>
        <p:txBody>
          <a:bodyPr>
            <a:normAutofit/>
          </a:bodyPr>
          <a:lstStyle/>
          <a:p>
            <a:r>
              <a:rPr lang="en-US" sz="3600" dirty="0"/>
              <a:t>Mechanical Turk Human Periodicity Ratings</a:t>
            </a:r>
          </a:p>
        </p:txBody>
      </p:sp>
      <p:pic>
        <p:nvPicPr>
          <p:cNvPr id="5" name="Content Placeholder 4">
            <a:extLst>
              <a:ext uri="{FF2B5EF4-FFF2-40B4-BE49-F238E27FC236}">
                <a16:creationId xmlns:a16="http://schemas.microsoft.com/office/drawing/2014/main" id="{6C210864-3624-4168-ACB1-7C1622CA76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2651" y="1609409"/>
            <a:ext cx="7038975" cy="3905250"/>
          </a:xfrm>
        </p:spPr>
      </p:pic>
      <p:pic>
        <p:nvPicPr>
          <p:cNvPr id="6" name="Picture 5">
            <a:extLst>
              <a:ext uri="{FF2B5EF4-FFF2-40B4-BE49-F238E27FC236}">
                <a16:creationId xmlns:a16="http://schemas.microsoft.com/office/drawing/2014/main" id="{8EC32F9A-07A9-4BC2-9AF5-F1A5B83FF818}"/>
              </a:ext>
            </a:extLst>
          </p:cNvPr>
          <p:cNvPicPr>
            <a:picLocks noChangeAspect="1"/>
          </p:cNvPicPr>
          <p:nvPr/>
        </p:nvPicPr>
        <p:blipFill>
          <a:blip r:embed="rId4"/>
          <a:stretch>
            <a:fillRect/>
          </a:stretch>
        </p:blipFill>
        <p:spPr>
          <a:xfrm>
            <a:off x="2152650" y="5637452"/>
            <a:ext cx="7457440" cy="929027"/>
          </a:xfrm>
          <a:prstGeom prst="rect">
            <a:avLst/>
          </a:prstGeom>
        </p:spPr>
      </p:pic>
    </p:spTree>
    <p:extLst>
      <p:ext uri="{BB962C8B-B14F-4D97-AF65-F5344CB8AC3E}">
        <p14:creationId xmlns:p14="http://schemas.microsoft.com/office/powerpoint/2010/main" val="554541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375F-9DBA-4837-BEDF-9065D4D624F7}"/>
              </a:ext>
            </a:extLst>
          </p:cNvPr>
          <p:cNvSpPr>
            <a:spLocks noGrp="1"/>
          </p:cNvSpPr>
          <p:nvPr>
            <p:ph type="title"/>
          </p:nvPr>
        </p:nvSpPr>
        <p:spPr>
          <a:xfrm>
            <a:off x="2152650" y="365127"/>
            <a:ext cx="8261350" cy="1325563"/>
          </a:xfrm>
        </p:spPr>
        <p:txBody>
          <a:bodyPr>
            <a:normAutofit/>
          </a:bodyPr>
          <a:lstStyle/>
          <a:p>
            <a:r>
              <a:rPr lang="en-US" sz="3600" dirty="0"/>
              <a:t>Mechanical Turk Human Periodicity Ratings</a:t>
            </a:r>
          </a:p>
        </p:txBody>
      </p:sp>
      <p:sp>
        <p:nvSpPr>
          <p:cNvPr id="4" name="Content Placeholder 3">
            <a:extLst>
              <a:ext uri="{FF2B5EF4-FFF2-40B4-BE49-F238E27FC236}">
                <a16:creationId xmlns:a16="http://schemas.microsoft.com/office/drawing/2014/main" id="{A6938BF0-0F54-4883-80F9-18684E46364F}"/>
              </a:ext>
            </a:extLst>
          </p:cNvPr>
          <p:cNvSpPr>
            <a:spLocks noGrp="1"/>
          </p:cNvSpPr>
          <p:nvPr>
            <p:ph idx="1"/>
          </p:nvPr>
        </p:nvSpPr>
        <p:spPr>
          <a:xfrm>
            <a:off x="2152650" y="5257902"/>
            <a:ext cx="7886700" cy="836295"/>
          </a:xfrm>
        </p:spPr>
        <p:txBody>
          <a:bodyPr/>
          <a:lstStyle/>
          <a:p>
            <a:r>
              <a:rPr lang="en-US" dirty="0"/>
              <a:t>Show example videos</a:t>
            </a:r>
          </a:p>
        </p:txBody>
      </p:sp>
      <p:pic>
        <p:nvPicPr>
          <p:cNvPr id="7" name="Picture 6">
            <a:extLst>
              <a:ext uri="{FF2B5EF4-FFF2-40B4-BE49-F238E27FC236}">
                <a16:creationId xmlns:a16="http://schemas.microsoft.com/office/drawing/2014/main" id="{2D603CFD-7E90-4DE9-929D-4D4D6482AB88}"/>
              </a:ext>
            </a:extLst>
          </p:cNvPr>
          <p:cNvPicPr>
            <a:picLocks noChangeAspect="1"/>
          </p:cNvPicPr>
          <p:nvPr/>
        </p:nvPicPr>
        <p:blipFill>
          <a:blip r:embed="rId3"/>
          <a:stretch>
            <a:fillRect/>
          </a:stretch>
        </p:blipFill>
        <p:spPr>
          <a:xfrm>
            <a:off x="2152650" y="1615440"/>
            <a:ext cx="8014996" cy="3228442"/>
          </a:xfrm>
          <a:prstGeom prst="rect">
            <a:avLst/>
          </a:prstGeom>
        </p:spPr>
      </p:pic>
    </p:spTree>
    <p:extLst>
      <p:ext uri="{BB962C8B-B14F-4D97-AF65-F5344CB8AC3E}">
        <p14:creationId xmlns:p14="http://schemas.microsoft.com/office/powerpoint/2010/main" val="3334531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A09B-56B5-47C0-B71F-9ED984561B49}"/>
              </a:ext>
            </a:extLst>
          </p:cNvPr>
          <p:cNvSpPr>
            <a:spLocks noGrp="1"/>
          </p:cNvSpPr>
          <p:nvPr>
            <p:ph type="title"/>
          </p:nvPr>
        </p:nvSpPr>
        <p:spPr/>
        <p:txBody>
          <a:bodyPr>
            <a:normAutofit/>
          </a:bodyPr>
          <a:lstStyle/>
          <a:p>
            <a:r>
              <a:rPr lang="en-US" sz="3600" dirty="0"/>
              <a:t>Autism Stereotypical Motor Motions</a:t>
            </a:r>
          </a:p>
        </p:txBody>
      </p:sp>
      <p:pic>
        <p:nvPicPr>
          <p:cNvPr id="4" name="Picture 3">
            <a:extLst>
              <a:ext uri="{FF2B5EF4-FFF2-40B4-BE49-F238E27FC236}">
                <a16:creationId xmlns:a16="http://schemas.microsoft.com/office/drawing/2014/main" id="{3F5BBE6F-5E1D-4AA1-B1D9-51A11FE0A19A}"/>
              </a:ext>
            </a:extLst>
          </p:cNvPr>
          <p:cNvPicPr>
            <a:picLocks noChangeAspect="1"/>
          </p:cNvPicPr>
          <p:nvPr/>
        </p:nvPicPr>
        <p:blipFill>
          <a:blip r:embed="rId3"/>
          <a:stretch>
            <a:fillRect/>
          </a:stretch>
        </p:blipFill>
        <p:spPr>
          <a:xfrm>
            <a:off x="2046732" y="1311142"/>
            <a:ext cx="7574788" cy="5199162"/>
          </a:xfrm>
          <a:prstGeom prst="rect">
            <a:avLst/>
          </a:prstGeom>
        </p:spPr>
      </p:pic>
    </p:spTree>
    <p:extLst>
      <p:ext uri="{BB962C8B-B14F-4D97-AF65-F5344CB8AC3E}">
        <p14:creationId xmlns:p14="http://schemas.microsoft.com/office/powerpoint/2010/main" val="2215207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3053-1CB2-4454-86FE-066AD51BAA4D}"/>
              </a:ext>
            </a:extLst>
          </p:cNvPr>
          <p:cNvSpPr>
            <a:spLocks noGrp="1"/>
          </p:cNvSpPr>
          <p:nvPr>
            <p:ph type="title"/>
          </p:nvPr>
        </p:nvSpPr>
        <p:spPr/>
        <p:txBody>
          <a:bodyPr>
            <a:normAutofit/>
          </a:bodyPr>
          <a:lstStyle/>
          <a:p>
            <a:r>
              <a:rPr lang="en-US" sz="3600" dirty="0"/>
              <a:t>Autism Stereotypical Motor Motions</a:t>
            </a:r>
          </a:p>
        </p:txBody>
      </p:sp>
      <p:sp>
        <p:nvSpPr>
          <p:cNvPr id="3" name="Content Placeholder 2">
            <a:extLst>
              <a:ext uri="{FF2B5EF4-FFF2-40B4-BE49-F238E27FC236}">
                <a16:creationId xmlns:a16="http://schemas.microsoft.com/office/drawing/2014/main" id="{08EAEAA6-A94B-4FAE-B679-133BF6FD026F}"/>
              </a:ext>
            </a:extLst>
          </p:cNvPr>
          <p:cNvSpPr>
            <a:spLocks noGrp="1"/>
          </p:cNvSpPr>
          <p:nvPr>
            <p:ph idx="1"/>
          </p:nvPr>
        </p:nvSpPr>
        <p:spPr>
          <a:xfrm>
            <a:off x="2102756" y="1416997"/>
            <a:ext cx="8373110" cy="4351338"/>
          </a:xfrm>
        </p:spPr>
        <p:txBody>
          <a:bodyPr>
            <a:normAutofit/>
          </a:bodyPr>
          <a:lstStyle/>
          <a:p>
            <a:r>
              <a:rPr lang="en-US" sz="2600" dirty="0"/>
              <a:t>4 Types of Motions: Rock, Flap, Flap-Rock, Nonperiodic</a:t>
            </a:r>
          </a:p>
          <a:p>
            <a:r>
              <a:rPr lang="en-US" sz="2600" dirty="0"/>
              <a:t>Data: 3 3-axis accelerometers on two wrists and trunk</a:t>
            </a:r>
            <a:r>
              <a:rPr lang="en-US" sz="2600" baseline="30000" dirty="0"/>
              <a:t>[1]</a:t>
            </a:r>
          </a:p>
          <a:p>
            <a:pPr marL="0" indent="0">
              <a:buNone/>
            </a:pPr>
            <a:r>
              <a:rPr lang="en-US" sz="2600" dirty="0"/>
              <a:t>	(think of as 3-pixel videos)</a:t>
            </a:r>
          </a:p>
        </p:txBody>
      </p:sp>
      <p:pic>
        <p:nvPicPr>
          <p:cNvPr id="4" name="Picture 3">
            <a:extLst>
              <a:ext uri="{FF2B5EF4-FFF2-40B4-BE49-F238E27FC236}">
                <a16:creationId xmlns:a16="http://schemas.microsoft.com/office/drawing/2014/main" id="{BC016A14-33C9-4AD5-8550-6D2A9020ECCE}"/>
              </a:ext>
            </a:extLst>
          </p:cNvPr>
          <p:cNvPicPr>
            <a:picLocks noChangeAspect="1"/>
          </p:cNvPicPr>
          <p:nvPr/>
        </p:nvPicPr>
        <p:blipFill>
          <a:blip r:embed="rId5"/>
          <a:stretch>
            <a:fillRect/>
          </a:stretch>
        </p:blipFill>
        <p:spPr>
          <a:xfrm>
            <a:off x="2102757" y="5768335"/>
            <a:ext cx="7736115" cy="817256"/>
          </a:xfrm>
          <a:prstGeom prst="rect">
            <a:avLst/>
          </a:prstGeom>
        </p:spPr>
      </p:pic>
      <p:pic>
        <p:nvPicPr>
          <p:cNvPr id="5" name="AutismSMM">
            <a:hlinkClick r:id="" action="ppaction://media"/>
            <a:extLst>
              <a:ext uri="{FF2B5EF4-FFF2-40B4-BE49-F238E27FC236}">
                <a16:creationId xmlns:a16="http://schemas.microsoft.com/office/drawing/2014/main" id="{C7A36426-E816-4F23-AB45-92C1337C8C2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52650" y="2976881"/>
            <a:ext cx="4708446" cy="2648501"/>
          </a:xfrm>
          <a:prstGeom prst="rect">
            <a:avLst/>
          </a:prstGeom>
        </p:spPr>
      </p:pic>
    </p:spTree>
    <p:extLst>
      <p:ext uri="{BB962C8B-B14F-4D97-AF65-F5344CB8AC3E}">
        <p14:creationId xmlns:p14="http://schemas.microsoft.com/office/powerpoint/2010/main" val="329617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3053-1CB2-4454-86FE-066AD51BAA4D}"/>
              </a:ext>
            </a:extLst>
          </p:cNvPr>
          <p:cNvSpPr>
            <a:spLocks noGrp="1"/>
          </p:cNvSpPr>
          <p:nvPr>
            <p:ph type="title"/>
          </p:nvPr>
        </p:nvSpPr>
        <p:spPr/>
        <p:txBody>
          <a:bodyPr>
            <a:normAutofit/>
          </a:bodyPr>
          <a:lstStyle/>
          <a:p>
            <a:r>
              <a:rPr lang="en-US" sz="3600" dirty="0"/>
              <a:t>Autism Stereotypical Motor Motions</a:t>
            </a:r>
          </a:p>
        </p:txBody>
      </p:sp>
      <p:sp>
        <p:nvSpPr>
          <p:cNvPr id="7" name="Content Placeholder 6">
            <a:extLst>
              <a:ext uri="{FF2B5EF4-FFF2-40B4-BE49-F238E27FC236}">
                <a16:creationId xmlns:a16="http://schemas.microsoft.com/office/drawing/2014/main" id="{270844BF-9BD9-44E2-838A-190C309C79E6}"/>
              </a:ext>
            </a:extLst>
          </p:cNvPr>
          <p:cNvSpPr>
            <a:spLocks noGrp="1"/>
          </p:cNvSpPr>
          <p:nvPr>
            <p:ph idx="1"/>
          </p:nvPr>
        </p:nvSpPr>
        <p:spPr/>
        <p:txBody>
          <a:bodyPr/>
          <a:lstStyle/>
          <a:p>
            <a:r>
              <a:rPr lang="en-US" dirty="0"/>
              <a:t>Rock action</a:t>
            </a:r>
          </a:p>
        </p:txBody>
      </p:sp>
      <p:pic>
        <p:nvPicPr>
          <p:cNvPr id="8" name="RockwithPDs">
            <a:hlinkClick r:id="" action="ppaction://media"/>
            <a:extLst>
              <a:ext uri="{FF2B5EF4-FFF2-40B4-BE49-F238E27FC236}">
                <a16:creationId xmlns:a16="http://schemas.microsoft.com/office/drawing/2014/main" id="{5AA6D3C8-B030-4377-BB93-F4880B782E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2651" y="2620645"/>
            <a:ext cx="7473327" cy="3556318"/>
          </a:xfrm>
          <a:prstGeom prst="rect">
            <a:avLst/>
          </a:prstGeom>
        </p:spPr>
      </p:pic>
    </p:spTree>
    <p:extLst>
      <p:ext uri="{BB962C8B-B14F-4D97-AF65-F5344CB8AC3E}">
        <p14:creationId xmlns:p14="http://schemas.microsoft.com/office/powerpoint/2010/main" val="54613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3053-1CB2-4454-86FE-066AD51BAA4D}"/>
              </a:ext>
            </a:extLst>
          </p:cNvPr>
          <p:cNvSpPr>
            <a:spLocks noGrp="1"/>
          </p:cNvSpPr>
          <p:nvPr>
            <p:ph type="title"/>
          </p:nvPr>
        </p:nvSpPr>
        <p:spPr/>
        <p:txBody>
          <a:bodyPr>
            <a:normAutofit/>
          </a:bodyPr>
          <a:lstStyle/>
          <a:p>
            <a:r>
              <a:rPr lang="en-US" sz="3600" dirty="0"/>
              <a:t>Autism Stereotypical Motor Motions</a:t>
            </a:r>
          </a:p>
        </p:txBody>
      </p:sp>
      <p:sp>
        <p:nvSpPr>
          <p:cNvPr id="7" name="Content Placeholder 6">
            <a:extLst>
              <a:ext uri="{FF2B5EF4-FFF2-40B4-BE49-F238E27FC236}">
                <a16:creationId xmlns:a16="http://schemas.microsoft.com/office/drawing/2014/main" id="{270844BF-9BD9-44E2-838A-190C309C79E6}"/>
              </a:ext>
            </a:extLst>
          </p:cNvPr>
          <p:cNvSpPr>
            <a:spLocks noGrp="1"/>
          </p:cNvSpPr>
          <p:nvPr>
            <p:ph idx="1"/>
          </p:nvPr>
        </p:nvSpPr>
        <p:spPr>
          <a:xfrm>
            <a:off x="2152650" y="1805305"/>
            <a:ext cx="7886700" cy="4351338"/>
          </a:xfrm>
        </p:spPr>
        <p:txBody>
          <a:bodyPr/>
          <a:lstStyle/>
          <a:p>
            <a:r>
              <a:rPr lang="en-US" dirty="0"/>
              <a:t>Flap-Rock action</a:t>
            </a:r>
          </a:p>
        </p:txBody>
      </p:sp>
      <p:pic>
        <p:nvPicPr>
          <p:cNvPr id="3" name="FlapRockwithPDs">
            <a:hlinkClick r:id="" action="ppaction://media"/>
            <a:extLst>
              <a:ext uri="{FF2B5EF4-FFF2-40B4-BE49-F238E27FC236}">
                <a16:creationId xmlns:a16="http://schemas.microsoft.com/office/drawing/2014/main" id="{D3E589E9-CD9F-4084-911F-13F07CBC54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2650" y="2641615"/>
            <a:ext cx="7407910" cy="3525188"/>
          </a:xfrm>
          <a:prstGeom prst="rect">
            <a:avLst/>
          </a:prstGeom>
        </p:spPr>
      </p:pic>
    </p:spTree>
    <p:extLst>
      <p:ext uri="{BB962C8B-B14F-4D97-AF65-F5344CB8AC3E}">
        <p14:creationId xmlns:p14="http://schemas.microsoft.com/office/powerpoint/2010/main" val="276694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3053-1CB2-4454-86FE-066AD51BAA4D}"/>
              </a:ext>
            </a:extLst>
          </p:cNvPr>
          <p:cNvSpPr>
            <a:spLocks noGrp="1"/>
          </p:cNvSpPr>
          <p:nvPr>
            <p:ph type="title"/>
          </p:nvPr>
        </p:nvSpPr>
        <p:spPr/>
        <p:txBody>
          <a:bodyPr>
            <a:normAutofit/>
          </a:bodyPr>
          <a:lstStyle/>
          <a:p>
            <a:r>
              <a:rPr lang="en-US" sz="3600" dirty="0"/>
              <a:t>Autism Stereotypical Motor Motions</a:t>
            </a:r>
          </a:p>
        </p:txBody>
      </p:sp>
      <p:sp>
        <p:nvSpPr>
          <p:cNvPr id="7" name="Content Placeholder 6">
            <a:extLst>
              <a:ext uri="{FF2B5EF4-FFF2-40B4-BE49-F238E27FC236}">
                <a16:creationId xmlns:a16="http://schemas.microsoft.com/office/drawing/2014/main" id="{270844BF-9BD9-44E2-838A-190C309C79E6}"/>
              </a:ext>
            </a:extLst>
          </p:cNvPr>
          <p:cNvSpPr>
            <a:spLocks noGrp="1"/>
          </p:cNvSpPr>
          <p:nvPr>
            <p:ph idx="1"/>
          </p:nvPr>
        </p:nvSpPr>
        <p:spPr>
          <a:xfrm>
            <a:off x="2152650" y="1805305"/>
            <a:ext cx="7886700" cy="4351338"/>
          </a:xfrm>
        </p:spPr>
        <p:txBody>
          <a:bodyPr/>
          <a:lstStyle/>
          <a:p>
            <a:r>
              <a:rPr lang="en-US" dirty="0"/>
              <a:t>KNN 4-class cross-validation results</a:t>
            </a:r>
          </a:p>
        </p:txBody>
      </p:sp>
      <p:sp>
        <p:nvSpPr>
          <p:cNvPr id="6" name="Content Placeholder 6">
            <a:extLst>
              <a:ext uri="{FF2B5EF4-FFF2-40B4-BE49-F238E27FC236}">
                <a16:creationId xmlns:a16="http://schemas.microsoft.com/office/drawing/2014/main" id="{A38F90CB-222E-48BA-B9B9-88806D43DCDA}"/>
              </a:ext>
            </a:extLst>
          </p:cNvPr>
          <p:cNvSpPr txBox="1">
            <a:spLocks/>
          </p:cNvSpPr>
          <p:nvPr/>
        </p:nvSpPr>
        <p:spPr>
          <a:xfrm>
            <a:off x="2152650" y="4095590"/>
            <a:ext cx="7886700" cy="649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RQA + TDA &gt; RQA, TDA</a:t>
            </a:r>
          </a:p>
        </p:txBody>
      </p:sp>
      <p:pic>
        <p:nvPicPr>
          <p:cNvPr id="5" name="Picture 4">
            <a:extLst>
              <a:ext uri="{FF2B5EF4-FFF2-40B4-BE49-F238E27FC236}">
                <a16:creationId xmlns:a16="http://schemas.microsoft.com/office/drawing/2014/main" id="{B77AF392-4EA2-4782-BE7A-B5D9B95A6566}"/>
              </a:ext>
            </a:extLst>
          </p:cNvPr>
          <p:cNvPicPr>
            <a:picLocks noChangeAspect="1"/>
          </p:cNvPicPr>
          <p:nvPr/>
        </p:nvPicPr>
        <p:blipFill>
          <a:blip r:embed="rId3"/>
          <a:stretch>
            <a:fillRect/>
          </a:stretch>
        </p:blipFill>
        <p:spPr>
          <a:xfrm>
            <a:off x="2265680" y="2552307"/>
            <a:ext cx="8917065" cy="959642"/>
          </a:xfrm>
          <a:prstGeom prst="rect">
            <a:avLst/>
          </a:prstGeom>
        </p:spPr>
      </p:pic>
      <p:pic>
        <p:nvPicPr>
          <p:cNvPr id="8" name="Picture 7">
            <a:extLst>
              <a:ext uri="{FF2B5EF4-FFF2-40B4-BE49-F238E27FC236}">
                <a16:creationId xmlns:a16="http://schemas.microsoft.com/office/drawing/2014/main" id="{866544C8-61EA-4966-8BCB-4F1D01CE0AD2}"/>
              </a:ext>
            </a:extLst>
          </p:cNvPr>
          <p:cNvPicPr>
            <a:picLocks noChangeAspect="1"/>
          </p:cNvPicPr>
          <p:nvPr/>
        </p:nvPicPr>
        <p:blipFill>
          <a:blip r:embed="rId4"/>
          <a:stretch>
            <a:fillRect/>
          </a:stretch>
        </p:blipFill>
        <p:spPr>
          <a:xfrm>
            <a:off x="2152650" y="5082459"/>
            <a:ext cx="7613256" cy="1439551"/>
          </a:xfrm>
          <a:prstGeom prst="rect">
            <a:avLst/>
          </a:prstGeom>
        </p:spPr>
      </p:pic>
    </p:spTree>
    <p:extLst>
      <p:ext uri="{BB962C8B-B14F-4D97-AF65-F5344CB8AC3E}">
        <p14:creationId xmlns:p14="http://schemas.microsoft.com/office/powerpoint/2010/main" val="130555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2B50-E069-4D0E-841A-F0E8F6639542}"/>
              </a:ext>
            </a:extLst>
          </p:cNvPr>
          <p:cNvSpPr>
            <a:spLocks noGrp="1"/>
          </p:cNvSpPr>
          <p:nvPr>
            <p:ph type="title"/>
          </p:nvPr>
        </p:nvSpPr>
        <p:spPr/>
        <p:txBody>
          <a:bodyPr>
            <a:normAutofit/>
          </a:bodyPr>
          <a:lstStyle/>
          <a:p>
            <a:r>
              <a:rPr lang="en-US" sz="3200" dirty="0"/>
              <a:t>Vocal Fold Pathology Identification in Video</a:t>
            </a:r>
          </a:p>
        </p:txBody>
      </p:sp>
      <p:pic>
        <p:nvPicPr>
          <p:cNvPr id="4" name="Picture 3">
            <a:extLst>
              <a:ext uri="{FF2B5EF4-FFF2-40B4-BE49-F238E27FC236}">
                <a16:creationId xmlns:a16="http://schemas.microsoft.com/office/drawing/2014/main" id="{BF730690-F59B-41FC-89BA-EDDB5FBD6C2A}"/>
              </a:ext>
            </a:extLst>
          </p:cNvPr>
          <p:cNvPicPr>
            <a:picLocks noChangeAspect="1"/>
          </p:cNvPicPr>
          <p:nvPr/>
        </p:nvPicPr>
        <p:blipFill>
          <a:blip r:embed="rId3"/>
          <a:stretch>
            <a:fillRect/>
          </a:stretch>
        </p:blipFill>
        <p:spPr>
          <a:xfrm>
            <a:off x="2152651" y="1480457"/>
            <a:ext cx="8191679" cy="5165226"/>
          </a:xfrm>
          <a:prstGeom prst="rect">
            <a:avLst/>
          </a:prstGeom>
        </p:spPr>
      </p:pic>
    </p:spTree>
    <p:extLst>
      <p:ext uri="{BB962C8B-B14F-4D97-AF65-F5344CB8AC3E}">
        <p14:creationId xmlns:p14="http://schemas.microsoft.com/office/powerpoint/2010/main" val="2547227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14463" y="245085"/>
            <a:ext cx="7477498" cy="707886"/>
          </a:xfrm>
          <a:prstGeom prst="rect">
            <a:avLst/>
          </a:prstGeom>
          <a:noFill/>
        </p:spPr>
        <p:txBody>
          <a:bodyPr wrap="square" rtlCol="0">
            <a:spAutoFit/>
          </a:bodyPr>
          <a:lstStyle/>
          <a:p>
            <a:r>
              <a:rPr lang="en-US" sz="4000" dirty="0"/>
              <a:t>Sliding window embedding </a:t>
            </a:r>
          </a:p>
        </p:txBody>
      </p:sp>
      <p:grpSp>
        <p:nvGrpSpPr>
          <p:cNvPr id="11" name="Group 10"/>
          <p:cNvGrpSpPr/>
          <p:nvPr/>
        </p:nvGrpSpPr>
        <p:grpSpPr>
          <a:xfrm>
            <a:off x="331290" y="952971"/>
            <a:ext cx="5428397" cy="2677333"/>
            <a:chOff x="331290" y="952971"/>
            <a:chExt cx="5428397" cy="2677333"/>
          </a:xfrm>
        </p:grpSpPr>
        <p:pic>
          <p:nvPicPr>
            <p:cNvPr id="2052" name="Picture 4 1"/>
            <p:cNvPicPr>
              <a:picLocks noChangeAspect="1" noChangeArrowheads="1"/>
            </p:cNvPicPr>
            <p:nvPr/>
          </p:nvPicPr>
          <p:blipFill rotWithShape="1">
            <a:blip r:embed="rId12">
              <a:extLst>
                <a:ext uri="{28A0092B-C50C-407E-A947-70E740481C1C}">
                  <a14:useLocalDpi xmlns:a14="http://schemas.microsoft.com/office/drawing/2010/main" val="0"/>
                </a:ext>
              </a:extLst>
            </a:blip>
            <a:srcRect r="39785" b="15028"/>
            <a:stretch/>
          </p:blipFill>
          <p:spPr bwMode="auto">
            <a:xfrm>
              <a:off x="331290" y="952971"/>
              <a:ext cx="5428397" cy="267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p:cNvGrpSpPr/>
            <p:nvPr/>
          </p:nvGrpSpPr>
          <p:grpSpPr>
            <a:xfrm>
              <a:off x="788490" y="1055803"/>
              <a:ext cx="4191001" cy="2286000"/>
              <a:chOff x="788490" y="1055803"/>
              <a:chExt cx="4191001" cy="2286000"/>
            </a:xfrm>
          </p:grpSpPr>
          <p:sp>
            <p:nvSpPr>
              <p:cNvPr id="3" name="Rectangle 2"/>
              <p:cNvSpPr/>
              <p:nvPr/>
            </p:nvSpPr>
            <p:spPr>
              <a:xfrm>
                <a:off x="788490" y="1436803"/>
                <a:ext cx="1371600" cy="1905000"/>
              </a:xfrm>
              <a:prstGeom prst="rect">
                <a:avLst/>
              </a:prstGeom>
              <a:gradFill>
                <a:gsLst>
                  <a:gs pos="0">
                    <a:schemeClr val="accent2">
                      <a:tint val="50000"/>
                      <a:satMod val="300000"/>
                      <a:alpha val="53000"/>
                    </a:schemeClr>
                  </a:gs>
                  <a:gs pos="29000">
                    <a:schemeClr val="accent2">
                      <a:tint val="37000"/>
                      <a:satMod val="300000"/>
                      <a:alpha val="25000"/>
                    </a:schemeClr>
                  </a:gs>
                  <a:gs pos="100000">
                    <a:schemeClr val="accent2">
                      <a:tint val="15000"/>
                      <a:satMod val="350000"/>
                      <a:alpha val="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 name="TextBox 4"/>
              <p:cNvSpPr txBox="1"/>
              <p:nvPr/>
            </p:nvSpPr>
            <p:spPr>
              <a:xfrm>
                <a:off x="1017090" y="1055803"/>
                <a:ext cx="990600" cy="369332"/>
              </a:xfrm>
              <a:prstGeom prst="rect">
                <a:avLst/>
              </a:prstGeom>
              <a:noFill/>
            </p:spPr>
            <p:txBody>
              <a:bodyPr wrap="square" rtlCol="0">
                <a:spAutoFit/>
              </a:bodyPr>
              <a:lstStyle/>
              <a:p>
                <a:r>
                  <a:rPr lang="en-US" dirty="0"/>
                  <a:t>window</a:t>
                </a:r>
              </a:p>
            </p:txBody>
          </p:sp>
          <p:pic>
            <p:nvPicPr>
              <p:cNvPr id="1029" name="Picture 5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1760" y="1417753"/>
                <a:ext cx="307731"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21" name="Picture 4 2"/>
          <p:cNvPicPr>
            <a:picLocks noChangeAspect="1" noChangeArrowheads="1"/>
          </p:cNvPicPr>
          <p:nvPr/>
        </p:nvPicPr>
        <p:blipFill rotWithShape="1">
          <a:blip r:embed="rId12">
            <a:extLst>
              <a:ext uri="{28A0092B-C50C-407E-A947-70E740481C1C}">
                <a14:useLocalDpi xmlns:a14="http://schemas.microsoft.com/office/drawing/2010/main" val="0"/>
              </a:ext>
            </a:extLst>
          </a:blip>
          <a:srcRect l="63159"/>
          <a:stretch/>
        </p:blipFill>
        <p:spPr bwMode="auto">
          <a:xfrm>
            <a:off x="5499344" y="3425811"/>
            <a:ext cx="3724303" cy="3032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rot="12066277">
            <a:off x="9183091" y="4565946"/>
            <a:ext cx="559558" cy="245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TextBox 14"/>
          <p:cNvSpPr txBox="1"/>
          <p:nvPr/>
        </p:nvSpPr>
        <p:spPr>
          <a:xfrm>
            <a:off x="9765504" y="3722068"/>
            <a:ext cx="2118302" cy="707886"/>
          </a:xfrm>
          <a:prstGeom prst="rect">
            <a:avLst/>
          </a:prstGeom>
          <a:noFill/>
        </p:spPr>
        <p:txBody>
          <a:bodyPr wrap="square" rtlCol="0">
            <a:spAutoFit/>
          </a:bodyPr>
          <a:lstStyle/>
          <a:p>
            <a:pPr algn="ctr"/>
            <a:r>
              <a:rPr lang="en-US" sz="2000" dirty="0"/>
              <a:t>Sliding window point-cloud</a:t>
            </a:r>
            <a:endParaRPr lang="es-CO" sz="2000" dirty="0"/>
          </a:p>
        </p:txBody>
      </p:sp>
      <p:pic>
        <p:nvPicPr>
          <p:cNvPr id="23" name="Picture 22"/>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0111321" y="5304639"/>
            <a:ext cx="1426667" cy="327619"/>
          </a:xfrm>
          <a:prstGeom prst="rect">
            <a:avLst/>
          </a:prstGeom>
        </p:spPr>
      </p:pic>
      <p:pic>
        <p:nvPicPr>
          <p:cNvPr id="9" name="Picture 8"/>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0366598" y="6011862"/>
            <a:ext cx="830019" cy="239695"/>
          </a:xfrm>
          <a:prstGeom prst="rect">
            <a:avLst/>
          </a:prstGeom>
        </p:spPr>
      </p:pic>
      <p:pic>
        <p:nvPicPr>
          <p:cNvPr id="29" name="Picture 28"/>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832062" y="4263310"/>
            <a:ext cx="3396457" cy="1694451"/>
          </a:xfrm>
          <a:prstGeom prst="rect">
            <a:avLst/>
          </a:prstGeom>
        </p:spPr>
      </p:pic>
      <p:pic>
        <p:nvPicPr>
          <p:cNvPr id="24" name="Picture 23"/>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8458697" y="3831568"/>
            <a:ext cx="786286" cy="340572"/>
          </a:xfrm>
          <a:prstGeom prst="rect">
            <a:avLst/>
          </a:prstGeom>
        </p:spPr>
      </p:pic>
      <p:pic>
        <p:nvPicPr>
          <p:cNvPr id="25" name="Picture 24"/>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0211101" y="4583331"/>
            <a:ext cx="1229714" cy="377143"/>
          </a:xfrm>
          <a:prstGeom prst="rect">
            <a:avLst/>
          </a:prstGeom>
        </p:spPr>
      </p:pic>
      <p:pic>
        <p:nvPicPr>
          <p:cNvPr id="27" name="Picture 26"/>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rot="5400000">
            <a:off x="10702923" y="5097978"/>
            <a:ext cx="253714" cy="89143"/>
          </a:xfrm>
          <a:prstGeom prst="rect">
            <a:avLst/>
          </a:prstGeom>
        </p:spPr>
      </p:pic>
      <p:pic>
        <p:nvPicPr>
          <p:cNvPr id="31" name="Picture 30"/>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727544" y="3646621"/>
            <a:ext cx="86102" cy="173858"/>
          </a:xfrm>
          <a:prstGeom prst="rect">
            <a:avLst/>
          </a:prstGeom>
        </p:spPr>
      </p:pic>
      <p:pic>
        <p:nvPicPr>
          <p:cNvPr id="32" name="Picture 31"/>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893523" y="3630989"/>
            <a:ext cx="713645" cy="213596"/>
          </a:xfrm>
          <a:prstGeom prst="rect">
            <a:avLst/>
          </a:prstGeom>
        </p:spPr>
      </p:pic>
      <p:grpSp>
        <p:nvGrpSpPr>
          <p:cNvPr id="33" name="Group 32"/>
          <p:cNvGrpSpPr/>
          <p:nvPr/>
        </p:nvGrpSpPr>
        <p:grpSpPr>
          <a:xfrm>
            <a:off x="7704871" y="1227110"/>
            <a:ext cx="4162567" cy="1854536"/>
            <a:chOff x="7704871" y="1227110"/>
            <a:chExt cx="4162567" cy="1854536"/>
          </a:xfrm>
        </p:grpSpPr>
        <p:grpSp>
          <p:nvGrpSpPr>
            <p:cNvPr id="34" name="Group 33"/>
            <p:cNvGrpSpPr/>
            <p:nvPr/>
          </p:nvGrpSpPr>
          <p:grpSpPr>
            <a:xfrm>
              <a:off x="8108580" y="1633056"/>
              <a:ext cx="3429408" cy="1071251"/>
              <a:chOff x="7349718" y="1950729"/>
              <a:chExt cx="3429408" cy="1071251"/>
            </a:xfrm>
          </p:grpSpPr>
          <p:grpSp>
            <p:nvGrpSpPr>
              <p:cNvPr id="36" name="Group 35"/>
              <p:cNvGrpSpPr/>
              <p:nvPr/>
            </p:nvGrpSpPr>
            <p:grpSpPr>
              <a:xfrm>
                <a:off x="7696200" y="1950729"/>
                <a:ext cx="3082926" cy="1071251"/>
                <a:chOff x="6172200" y="1975911"/>
                <a:chExt cx="2959608" cy="961021"/>
              </a:xfrm>
            </p:grpSpPr>
            <p:pic>
              <p:nvPicPr>
                <p:cNvPr id="38" name="Picture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72200" y="2081324"/>
                  <a:ext cx="252402" cy="240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ight Arrow 38"/>
                <p:cNvSpPr/>
                <p:nvPr/>
              </p:nvSpPr>
              <p:spPr>
                <a:xfrm>
                  <a:off x="6769608" y="2132047"/>
                  <a:ext cx="387096" cy="95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6769608" y="2704968"/>
                  <a:ext cx="387096" cy="95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467598" y="1975911"/>
                  <a:ext cx="1664208" cy="414161"/>
                </a:xfrm>
                <a:prstGeom prst="rect">
                  <a:avLst/>
                </a:prstGeom>
                <a:noFill/>
              </p:spPr>
              <p:txBody>
                <a:bodyPr wrap="square" rtlCol="0">
                  <a:spAutoFit/>
                </a:bodyPr>
                <a:lstStyle/>
                <a:p>
                  <a:r>
                    <a:rPr lang="en-US" sz="2400" dirty="0"/>
                    <a:t>Step/delay</a:t>
                  </a:r>
                </a:p>
              </p:txBody>
            </p:sp>
            <p:sp>
              <p:nvSpPr>
                <p:cNvPr id="42" name="TextBox 41"/>
                <p:cNvSpPr txBox="1"/>
                <p:nvPr/>
              </p:nvSpPr>
              <p:spPr>
                <a:xfrm>
                  <a:off x="7467600" y="2522771"/>
                  <a:ext cx="1664208" cy="414161"/>
                </a:xfrm>
                <a:prstGeom prst="rect">
                  <a:avLst/>
                </a:prstGeom>
                <a:noFill/>
              </p:spPr>
              <p:txBody>
                <a:bodyPr wrap="square" rtlCol="0">
                  <a:spAutoFit/>
                </a:bodyPr>
                <a:lstStyle/>
                <a:p>
                  <a:r>
                    <a:rPr lang="en-US" sz="2400" dirty="0"/>
                    <a:t>Dimension</a:t>
                  </a:r>
                </a:p>
              </p:txBody>
            </p:sp>
          </p:grpSp>
          <p:pic>
            <p:nvPicPr>
              <p:cNvPr id="37" name="Picture 36"/>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349718" y="2669069"/>
                <a:ext cx="806857" cy="294857"/>
              </a:xfrm>
              <a:prstGeom prst="rect">
                <a:avLst/>
              </a:prstGeom>
            </p:spPr>
          </p:pic>
        </p:grpSp>
        <p:sp>
          <p:nvSpPr>
            <p:cNvPr id="35" name="Rounded Rectangle 34"/>
            <p:cNvSpPr/>
            <p:nvPr/>
          </p:nvSpPr>
          <p:spPr>
            <a:xfrm>
              <a:off x="7704871" y="1227110"/>
              <a:ext cx="4162567" cy="185453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 name="TextBox 1">
            <a:extLst>
              <a:ext uri="{FF2B5EF4-FFF2-40B4-BE49-F238E27FC236}">
                <a16:creationId xmlns:a16="http://schemas.microsoft.com/office/drawing/2014/main" id="{BDBBA5A6-BCD6-6A1F-D51D-941AF70C421D}"/>
              </a:ext>
            </a:extLst>
          </p:cNvPr>
          <p:cNvSpPr txBox="1"/>
          <p:nvPr/>
        </p:nvSpPr>
        <p:spPr>
          <a:xfrm>
            <a:off x="417443" y="6455629"/>
            <a:ext cx="11733613" cy="400110"/>
          </a:xfrm>
          <a:prstGeom prst="rect">
            <a:avLst/>
          </a:prstGeom>
          <a:noFill/>
        </p:spPr>
        <p:txBody>
          <a:bodyPr wrap="square" rtlCol="0">
            <a:spAutoFit/>
          </a:bodyPr>
          <a:lstStyle/>
          <a:p>
            <a:r>
              <a:rPr lang="en-US" sz="2000" i="1" dirty="0"/>
              <a:t>Sliding Windows and Persistence: An application of topology to signal analysis, </a:t>
            </a:r>
            <a:r>
              <a:rPr lang="en-US" sz="2000" dirty="0"/>
              <a:t>J. </a:t>
            </a:r>
            <a:r>
              <a:rPr lang="en-US" sz="2000" dirty="0" err="1"/>
              <a:t>Perea</a:t>
            </a:r>
            <a:r>
              <a:rPr lang="en-US" sz="2000" dirty="0"/>
              <a:t> and J. </a:t>
            </a:r>
            <a:r>
              <a:rPr lang="en-US" sz="2000" dirty="0" err="1"/>
              <a:t>Harer</a:t>
            </a:r>
            <a:r>
              <a:rPr lang="en-US" sz="2000" dirty="0"/>
              <a:t>, </a:t>
            </a:r>
            <a:r>
              <a:rPr lang="en-US" sz="2000" b="1" dirty="0" err="1"/>
              <a:t>FoCM</a:t>
            </a:r>
            <a:r>
              <a:rPr lang="en-US" sz="2000" dirty="0"/>
              <a:t> 2015</a:t>
            </a:r>
            <a:endParaRPr lang="es-CO" sz="2000" dirty="0"/>
          </a:p>
        </p:txBody>
      </p:sp>
    </p:spTree>
    <p:extLst>
      <p:ext uri="{BB962C8B-B14F-4D97-AF65-F5344CB8AC3E}">
        <p14:creationId xmlns:p14="http://schemas.microsoft.com/office/powerpoint/2010/main" val="32418762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A3A5-5A57-4035-95C3-AF9CB56428DC}"/>
              </a:ext>
            </a:extLst>
          </p:cNvPr>
          <p:cNvSpPr>
            <a:spLocks noGrp="1"/>
          </p:cNvSpPr>
          <p:nvPr>
            <p:ph type="title"/>
          </p:nvPr>
        </p:nvSpPr>
        <p:spPr/>
        <p:txBody>
          <a:bodyPr/>
          <a:lstStyle/>
          <a:p>
            <a:r>
              <a:rPr lang="en-US" dirty="0"/>
              <a:t>High Speed </a:t>
            </a:r>
            <a:r>
              <a:rPr lang="en-US" dirty="0" err="1"/>
              <a:t>Glottography</a:t>
            </a:r>
            <a:endParaRPr lang="en-US" dirty="0"/>
          </a:p>
        </p:txBody>
      </p:sp>
      <p:pic>
        <p:nvPicPr>
          <p:cNvPr id="4" name="Picture 3">
            <a:extLst>
              <a:ext uri="{FF2B5EF4-FFF2-40B4-BE49-F238E27FC236}">
                <a16:creationId xmlns:a16="http://schemas.microsoft.com/office/drawing/2014/main" id="{0F6FF584-2DF9-4A51-811E-D6EB06F58618}"/>
              </a:ext>
            </a:extLst>
          </p:cNvPr>
          <p:cNvPicPr>
            <a:picLocks noChangeAspect="1"/>
          </p:cNvPicPr>
          <p:nvPr/>
        </p:nvPicPr>
        <p:blipFill>
          <a:blip r:embed="rId3"/>
          <a:stretch>
            <a:fillRect/>
          </a:stretch>
        </p:blipFill>
        <p:spPr>
          <a:xfrm>
            <a:off x="2218870" y="5680554"/>
            <a:ext cx="7540172" cy="992818"/>
          </a:xfrm>
          <a:prstGeom prst="rect">
            <a:avLst/>
          </a:prstGeom>
        </p:spPr>
      </p:pic>
      <p:pic>
        <p:nvPicPr>
          <p:cNvPr id="6" name="Picture 5">
            <a:extLst>
              <a:ext uri="{FF2B5EF4-FFF2-40B4-BE49-F238E27FC236}">
                <a16:creationId xmlns:a16="http://schemas.microsoft.com/office/drawing/2014/main" id="{BFC73E2D-284D-4C6B-92F0-BEE851529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022" y="1397000"/>
            <a:ext cx="5418667" cy="4064000"/>
          </a:xfrm>
          <a:prstGeom prst="rect">
            <a:avLst/>
          </a:prstGeom>
        </p:spPr>
      </p:pic>
    </p:spTree>
    <p:extLst>
      <p:ext uri="{BB962C8B-B14F-4D97-AF65-F5344CB8AC3E}">
        <p14:creationId xmlns:p14="http://schemas.microsoft.com/office/powerpoint/2010/main" val="4043542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030FC-CC3A-4FE8-8528-92853CEF3686}"/>
              </a:ext>
            </a:extLst>
          </p:cNvPr>
          <p:cNvSpPr>
            <a:spLocks noGrp="1"/>
          </p:cNvSpPr>
          <p:nvPr>
            <p:ph type="title"/>
          </p:nvPr>
        </p:nvSpPr>
        <p:spPr/>
        <p:txBody>
          <a:bodyPr/>
          <a:lstStyle/>
          <a:p>
            <a:r>
              <a:rPr lang="en-US" dirty="0"/>
              <a:t>Vocal Fold Videos</a:t>
            </a:r>
          </a:p>
        </p:txBody>
      </p:sp>
      <p:pic>
        <p:nvPicPr>
          <p:cNvPr id="4" name="NormalPeriodic_2x">
            <a:hlinkClick r:id="" action="ppaction://media"/>
            <a:extLst>
              <a:ext uri="{FF2B5EF4-FFF2-40B4-BE49-F238E27FC236}">
                <a16:creationId xmlns:a16="http://schemas.microsoft.com/office/drawing/2014/main" id="{CD8D84A8-9E76-4157-AAB8-3F2363D2BF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52650" y="1982788"/>
            <a:ext cx="7886700" cy="4037012"/>
          </a:xfrm>
        </p:spPr>
      </p:pic>
    </p:spTree>
    <p:extLst>
      <p:ext uri="{BB962C8B-B14F-4D97-AF65-F5344CB8AC3E}">
        <p14:creationId xmlns:p14="http://schemas.microsoft.com/office/powerpoint/2010/main" val="258261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7960-712A-4F00-91F8-C16B6439169E}"/>
              </a:ext>
            </a:extLst>
          </p:cNvPr>
          <p:cNvSpPr>
            <a:spLocks noGrp="1"/>
          </p:cNvSpPr>
          <p:nvPr>
            <p:ph type="title"/>
          </p:nvPr>
        </p:nvSpPr>
        <p:spPr/>
        <p:txBody>
          <a:bodyPr/>
          <a:lstStyle/>
          <a:p>
            <a:r>
              <a:rPr lang="en-US" dirty="0"/>
              <a:t>Vocal Folds Videos</a:t>
            </a:r>
          </a:p>
        </p:txBody>
      </p:sp>
      <p:pic>
        <p:nvPicPr>
          <p:cNvPr id="5" name="Content Placeholder 4">
            <a:extLst>
              <a:ext uri="{FF2B5EF4-FFF2-40B4-BE49-F238E27FC236}">
                <a16:creationId xmlns:a16="http://schemas.microsoft.com/office/drawing/2014/main" id="{639F1496-2807-4570-9AFE-C923AA519F0D}"/>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2650" y="2601639"/>
            <a:ext cx="7886700" cy="2799310"/>
          </a:xfrm>
        </p:spPr>
      </p:pic>
      <p:sp>
        <p:nvSpPr>
          <p:cNvPr id="6" name="TextBox 5">
            <a:extLst>
              <a:ext uri="{FF2B5EF4-FFF2-40B4-BE49-F238E27FC236}">
                <a16:creationId xmlns:a16="http://schemas.microsoft.com/office/drawing/2014/main" id="{479EBEE0-F33C-4139-82F2-C4DB33C21635}"/>
              </a:ext>
            </a:extLst>
          </p:cNvPr>
          <p:cNvSpPr txBox="1"/>
          <p:nvPr/>
        </p:nvSpPr>
        <p:spPr>
          <a:xfrm>
            <a:off x="2344057" y="1690690"/>
            <a:ext cx="4557486" cy="584775"/>
          </a:xfrm>
          <a:prstGeom prst="rect">
            <a:avLst/>
          </a:prstGeom>
          <a:noFill/>
        </p:spPr>
        <p:txBody>
          <a:bodyPr wrap="square" rtlCol="0">
            <a:spAutoFit/>
          </a:bodyPr>
          <a:lstStyle/>
          <a:p>
            <a:pPr marL="285750" indent="-285750">
              <a:buFont typeface="Arial" panose="020B0604020202020204" pitchFamily="34" charset="0"/>
              <a:buChar char="•"/>
            </a:pPr>
            <a:r>
              <a:rPr lang="en-US" sz="3200" dirty="0"/>
              <a:t>Healthy Periodic</a:t>
            </a:r>
          </a:p>
        </p:txBody>
      </p:sp>
    </p:spTree>
    <p:extLst>
      <p:ext uri="{BB962C8B-B14F-4D97-AF65-F5344CB8AC3E}">
        <p14:creationId xmlns:p14="http://schemas.microsoft.com/office/powerpoint/2010/main" val="3809015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D5D2-6BC6-4577-A0A1-53F6AA312CBE}"/>
              </a:ext>
            </a:extLst>
          </p:cNvPr>
          <p:cNvSpPr>
            <a:spLocks noGrp="1"/>
          </p:cNvSpPr>
          <p:nvPr>
            <p:ph type="title"/>
          </p:nvPr>
        </p:nvSpPr>
        <p:spPr/>
        <p:txBody>
          <a:bodyPr/>
          <a:lstStyle/>
          <a:p>
            <a:r>
              <a:rPr lang="en-US" dirty="0"/>
              <a:t>Vocal Fold Videos</a:t>
            </a:r>
          </a:p>
        </p:txBody>
      </p:sp>
      <p:sp>
        <p:nvSpPr>
          <p:cNvPr id="3" name="Content Placeholder 2">
            <a:extLst>
              <a:ext uri="{FF2B5EF4-FFF2-40B4-BE49-F238E27FC236}">
                <a16:creationId xmlns:a16="http://schemas.microsoft.com/office/drawing/2014/main" id="{D4C978F6-3C54-495B-BF35-2807C3F16F4D}"/>
              </a:ext>
            </a:extLst>
          </p:cNvPr>
          <p:cNvSpPr>
            <a:spLocks noGrp="1"/>
          </p:cNvSpPr>
          <p:nvPr>
            <p:ph idx="1"/>
          </p:nvPr>
        </p:nvSpPr>
        <p:spPr>
          <a:xfrm>
            <a:off x="2152650" y="1409065"/>
            <a:ext cx="7886700" cy="4351338"/>
          </a:xfrm>
        </p:spPr>
        <p:txBody>
          <a:bodyPr/>
          <a:lstStyle/>
          <a:p>
            <a:r>
              <a:rPr lang="en-US" dirty="0"/>
              <a:t>Biphonation (</a:t>
            </a:r>
            <a:r>
              <a:rPr lang="en-US" dirty="0" err="1"/>
              <a:t>Quasiperiodicity</a:t>
            </a:r>
            <a:r>
              <a:rPr lang="en-US" dirty="0"/>
              <a:t>)</a:t>
            </a:r>
          </a:p>
        </p:txBody>
      </p:sp>
      <p:pic>
        <p:nvPicPr>
          <p:cNvPr id="4" name="ClinicalAsymmetry_4x">
            <a:hlinkClick r:id="" action="ppaction://media"/>
            <a:extLst>
              <a:ext uri="{FF2B5EF4-FFF2-40B4-BE49-F238E27FC236}">
                <a16:creationId xmlns:a16="http://schemas.microsoft.com/office/drawing/2014/main" id="{74EADE7C-E4E8-4755-9ED5-3AC685A85A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4453" y="2103120"/>
            <a:ext cx="8203094" cy="3952240"/>
          </a:xfrm>
          <a:prstGeom prst="rect">
            <a:avLst/>
          </a:prstGeom>
        </p:spPr>
      </p:pic>
      <p:pic>
        <p:nvPicPr>
          <p:cNvPr id="5" name="Picture 4">
            <a:extLst>
              <a:ext uri="{FF2B5EF4-FFF2-40B4-BE49-F238E27FC236}">
                <a16:creationId xmlns:a16="http://schemas.microsoft.com/office/drawing/2014/main" id="{71396B0A-B3CE-4B37-B916-4A208D125F79}"/>
              </a:ext>
            </a:extLst>
          </p:cNvPr>
          <p:cNvPicPr>
            <a:picLocks noChangeAspect="1"/>
          </p:cNvPicPr>
          <p:nvPr/>
        </p:nvPicPr>
        <p:blipFill>
          <a:blip r:embed="rId6"/>
          <a:stretch>
            <a:fillRect/>
          </a:stretch>
        </p:blipFill>
        <p:spPr>
          <a:xfrm>
            <a:off x="2120348" y="5898300"/>
            <a:ext cx="7714533" cy="921917"/>
          </a:xfrm>
          <a:prstGeom prst="rect">
            <a:avLst/>
          </a:prstGeom>
        </p:spPr>
      </p:pic>
    </p:spTree>
    <p:extLst>
      <p:ext uri="{BB962C8B-B14F-4D97-AF65-F5344CB8AC3E}">
        <p14:creationId xmlns:p14="http://schemas.microsoft.com/office/powerpoint/2010/main" val="142627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D5D2-6BC6-4577-A0A1-53F6AA312CBE}"/>
              </a:ext>
            </a:extLst>
          </p:cNvPr>
          <p:cNvSpPr>
            <a:spLocks noGrp="1"/>
          </p:cNvSpPr>
          <p:nvPr>
            <p:ph type="title"/>
          </p:nvPr>
        </p:nvSpPr>
        <p:spPr/>
        <p:txBody>
          <a:bodyPr/>
          <a:lstStyle/>
          <a:p>
            <a:r>
              <a:rPr lang="en-US" dirty="0"/>
              <a:t>Vocal Fold Videos</a:t>
            </a:r>
          </a:p>
        </p:txBody>
      </p:sp>
      <p:sp>
        <p:nvSpPr>
          <p:cNvPr id="3" name="Content Placeholder 2">
            <a:extLst>
              <a:ext uri="{FF2B5EF4-FFF2-40B4-BE49-F238E27FC236}">
                <a16:creationId xmlns:a16="http://schemas.microsoft.com/office/drawing/2014/main" id="{D4C978F6-3C54-495B-BF35-2807C3F16F4D}"/>
              </a:ext>
            </a:extLst>
          </p:cNvPr>
          <p:cNvSpPr>
            <a:spLocks noGrp="1"/>
          </p:cNvSpPr>
          <p:nvPr>
            <p:ph idx="1"/>
          </p:nvPr>
        </p:nvSpPr>
        <p:spPr>
          <a:xfrm>
            <a:off x="2152650" y="1409065"/>
            <a:ext cx="7886700" cy="4351338"/>
          </a:xfrm>
        </p:spPr>
        <p:txBody>
          <a:bodyPr/>
          <a:lstStyle/>
          <a:p>
            <a:r>
              <a:rPr lang="en-US" dirty="0"/>
              <a:t>Biphonation (</a:t>
            </a:r>
            <a:r>
              <a:rPr lang="en-US" dirty="0" err="1"/>
              <a:t>Quasiperiodicity</a:t>
            </a:r>
            <a:r>
              <a:rPr lang="en-US" dirty="0"/>
              <a:t>)</a:t>
            </a:r>
          </a:p>
        </p:txBody>
      </p:sp>
      <p:pic>
        <p:nvPicPr>
          <p:cNvPr id="9" name="Graphic 8">
            <a:extLst>
              <a:ext uri="{FF2B5EF4-FFF2-40B4-BE49-F238E27FC236}">
                <a16:creationId xmlns:a16="http://schemas.microsoft.com/office/drawing/2014/main" id="{55D8D568-614F-4D53-AE0A-2A756A16C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9288" y="2533468"/>
            <a:ext cx="8050063" cy="3060429"/>
          </a:xfrm>
          <a:prstGeom prst="rect">
            <a:avLst/>
          </a:prstGeom>
        </p:spPr>
      </p:pic>
    </p:spTree>
    <p:extLst>
      <p:ext uri="{BB962C8B-B14F-4D97-AF65-F5344CB8AC3E}">
        <p14:creationId xmlns:p14="http://schemas.microsoft.com/office/powerpoint/2010/main" val="56898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D5D2-6BC6-4577-A0A1-53F6AA312CBE}"/>
              </a:ext>
            </a:extLst>
          </p:cNvPr>
          <p:cNvSpPr>
            <a:spLocks noGrp="1"/>
          </p:cNvSpPr>
          <p:nvPr>
            <p:ph type="title"/>
          </p:nvPr>
        </p:nvSpPr>
        <p:spPr/>
        <p:txBody>
          <a:bodyPr/>
          <a:lstStyle/>
          <a:p>
            <a:r>
              <a:rPr lang="en-US" dirty="0"/>
              <a:t>Vocal Fold Videos</a:t>
            </a:r>
          </a:p>
        </p:txBody>
      </p:sp>
      <p:sp>
        <p:nvSpPr>
          <p:cNvPr id="3" name="Content Placeholder 2">
            <a:extLst>
              <a:ext uri="{FF2B5EF4-FFF2-40B4-BE49-F238E27FC236}">
                <a16:creationId xmlns:a16="http://schemas.microsoft.com/office/drawing/2014/main" id="{D4C978F6-3C54-495B-BF35-2807C3F16F4D}"/>
              </a:ext>
            </a:extLst>
          </p:cNvPr>
          <p:cNvSpPr>
            <a:spLocks noGrp="1"/>
          </p:cNvSpPr>
          <p:nvPr>
            <p:ph idx="1"/>
          </p:nvPr>
        </p:nvSpPr>
        <p:spPr>
          <a:xfrm>
            <a:off x="2152650" y="1409065"/>
            <a:ext cx="7886700" cy="4351338"/>
          </a:xfrm>
        </p:spPr>
        <p:txBody>
          <a:bodyPr/>
          <a:lstStyle/>
          <a:p>
            <a:r>
              <a:rPr lang="en-US" dirty="0"/>
              <a:t>Irregular</a:t>
            </a:r>
          </a:p>
        </p:txBody>
      </p:sp>
      <p:pic>
        <p:nvPicPr>
          <p:cNvPr id="4" name="HerbstIrregular">
            <a:hlinkClick r:id="" action="ppaction://media"/>
            <a:extLst>
              <a:ext uri="{FF2B5EF4-FFF2-40B4-BE49-F238E27FC236}">
                <a16:creationId xmlns:a16="http://schemas.microsoft.com/office/drawing/2014/main" id="{72B7729B-98F4-4077-B123-B18DFDD272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8752" y="2357120"/>
            <a:ext cx="8214497" cy="3799205"/>
          </a:xfrm>
          <a:prstGeom prst="rect">
            <a:avLst/>
          </a:prstGeom>
        </p:spPr>
      </p:pic>
    </p:spTree>
    <p:extLst>
      <p:ext uri="{BB962C8B-B14F-4D97-AF65-F5344CB8AC3E}">
        <p14:creationId xmlns:p14="http://schemas.microsoft.com/office/powerpoint/2010/main" val="241553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D5D2-6BC6-4577-A0A1-53F6AA312CBE}"/>
              </a:ext>
            </a:extLst>
          </p:cNvPr>
          <p:cNvSpPr>
            <a:spLocks noGrp="1"/>
          </p:cNvSpPr>
          <p:nvPr>
            <p:ph type="title"/>
          </p:nvPr>
        </p:nvSpPr>
        <p:spPr/>
        <p:txBody>
          <a:bodyPr/>
          <a:lstStyle/>
          <a:p>
            <a:r>
              <a:rPr lang="en-US" dirty="0"/>
              <a:t>Vocal Fold Videos</a:t>
            </a:r>
          </a:p>
        </p:txBody>
      </p:sp>
      <p:sp>
        <p:nvSpPr>
          <p:cNvPr id="3" name="Content Placeholder 2">
            <a:extLst>
              <a:ext uri="{FF2B5EF4-FFF2-40B4-BE49-F238E27FC236}">
                <a16:creationId xmlns:a16="http://schemas.microsoft.com/office/drawing/2014/main" id="{D4C978F6-3C54-495B-BF35-2807C3F16F4D}"/>
              </a:ext>
            </a:extLst>
          </p:cNvPr>
          <p:cNvSpPr>
            <a:spLocks noGrp="1"/>
          </p:cNvSpPr>
          <p:nvPr>
            <p:ph idx="1"/>
          </p:nvPr>
        </p:nvSpPr>
        <p:spPr>
          <a:xfrm>
            <a:off x="2152650" y="1409065"/>
            <a:ext cx="7886700" cy="4351338"/>
          </a:xfrm>
        </p:spPr>
        <p:txBody>
          <a:bodyPr/>
          <a:lstStyle/>
          <a:p>
            <a:r>
              <a:rPr lang="en-US" dirty="0"/>
              <a:t>Irregular</a:t>
            </a:r>
          </a:p>
        </p:txBody>
      </p:sp>
      <p:pic>
        <p:nvPicPr>
          <p:cNvPr id="9" name="Graphic 8">
            <a:extLst>
              <a:ext uri="{FF2B5EF4-FFF2-40B4-BE49-F238E27FC236}">
                <a16:creationId xmlns:a16="http://schemas.microsoft.com/office/drawing/2014/main" id="{55D8D568-614F-4D53-AE0A-2A756A16C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9288" y="2635035"/>
            <a:ext cx="8050063" cy="2857295"/>
          </a:xfrm>
          <a:prstGeom prst="rect">
            <a:avLst/>
          </a:prstGeom>
        </p:spPr>
      </p:pic>
    </p:spTree>
    <p:extLst>
      <p:ext uri="{BB962C8B-B14F-4D97-AF65-F5344CB8AC3E}">
        <p14:creationId xmlns:p14="http://schemas.microsoft.com/office/powerpoint/2010/main" val="2967614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D5D2-6BC6-4577-A0A1-53F6AA312CBE}"/>
              </a:ext>
            </a:extLst>
          </p:cNvPr>
          <p:cNvSpPr>
            <a:spLocks noGrp="1"/>
          </p:cNvSpPr>
          <p:nvPr>
            <p:ph type="title"/>
          </p:nvPr>
        </p:nvSpPr>
        <p:spPr/>
        <p:txBody>
          <a:bodyPr/>
          <a:lstStyle/>
          <a:p>
            <a:r>
              <a:rPr lang="en-US" dirty="0"/>
              <a:t>Vocal Fold Videos</a:t>
            </a:r>
          </a:p>
        </p:txBody>
      </p:sp>
      <p:sp>
        <p:nvSpPr>
          <p:cNvPr id="3" name="Content Placeholder 2">
            <a:extLst>
              <a:ext uri="{FF2B5EF4-FFF2-40B4-BE49-F238E27FC236}">
                <a16:creationId xmlns:a16="http://schemas.microsoft.com/office/drawing/2014/main" id="{D4C978F6-3C54-495B-BF35-2807C3F16F4D}"/>
              </a:ext>
            </a:extLst>
          </p:cNvPr>
          <p:cNvSpPr>
            <a:spLocks noGrp="1"/>
          </p:cNvSpPr>
          <p:nvPr>
            <p:ph idx="1"/>
          </p:nvPr>
        </p:nvSpPr>
        <p:spPr>
          <a:xfrm>
            <a:off x="2152650" y="1409065"/>
            <a:ext cx="7886700" cy="4351338"/>
          </a:xfrm>
        </p:spPr>
        <p:txBody>
          <a:bodyPr/>
          <a:lstStyle/>
          <a:p>
            <a:r>
              <a:rPr lang="en-US" dirty="0"/>
              <a:t>Subharmonic Biphonation</a:t>
            </a:r>
          </a:p>
        </p:txBody>
      </p:sp>
      <p:pic>
        <p:nvPicPr>
          <p:cNvPr id="5" name="HerbstSubharmonic">
            <a:hlinkClick r:id="" action="ppaction://media"/>
            <a:extLst>
              <a:ext uri="{FF2B5EF4-FFF2-40B4-BE49-F238E27FC236}">
                <a16:creationId xmlns:a16="http://schemas.microsoft.com/office/drawing/2014/main" id="{F964BCA6-5C1B-43F4-B628-6EDFE99765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2613" y="1815465"/>
            <a:ext cx="8486775" cy="4305300"/>
          </a:xfrm>
          <a:prstGeom prst="rect">
            <a:avLst/>
          </a:prstGeom>
        </p:spPr>
      </p:pic>
      <p:pic>
        <p:nvPicPr>
          <p:cNvPr id="6" name="Picture 5">
            <a:extLst>
              <a:ext uri="{FF2B5EF4-FFF2-40B4-BE49-F238E27FC236}">
                <a16:creationId xmlns:a16="http://schemas.microsoft.com/office/drawing/2014/main" id="{D4B87306-E29F-4054-9AA4-9F466F164C2A}"/>
              </a:ext>
            </a:extLst>
          </p:cNvPr>
          <p:cNvPicPr>
            <a:picLocks noChangeAspect="1"/>
          </p:cNvPicPr>
          <p:nvPr/>
        </p:nvPicPr>
        <p:blipFill>
          <a:blip r:embed="rId6"/>
          <a:stretch>
            <a:fillRect/>
          </a:stretch>
        </p:blipFill>
        <p:spPr>
          <a:xfrm>
            <a:off x="2152650" y="6120765"/>
            <a:ext cx="8036560" cy="603292"/>
          </a:xfrm>
          <a:prstGeom prst="rect">
            <a:avLst/>
          </a:prstGeom>
        </p:spPr>
      </p:pic>
    </p:spTree>
    <p:extLst>
      <p:ext uri="{BB962C8B-B14F-4D97-AF65-F5344CB8AC3E}">
        <p14:creationId xmlns:p14="http://schemas.microsoft.com/office/powerpoint/2010/main" val="135177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D5D2-6BC6-4577-A0A1-53F6AA312CBE}"/>
              </a:ext>
            </a:extLst>
          </p:cNvPr>
          <p:cNvSpPr>
            <a:spLocks noGrp="1"/>
          </p:cNvSpPr>
          <p:nvPr>
            <p:ph type="title"/>
          </p:nvPr>
        </p:nvSpPr>
        <p:spPr/>
        <p:txBody>
          <a:bodyPr/>
          <a:lstStyle/>
          <a:p>
            <a:r>
              <a:rPr lang="en-US" dirty="0"/>
              <a:t>Vocal Fold Videos</a:t>
            </a:r>
          </a:p>
        </p:txBody>
      </p:sp>
      <p:sp>
        <p:nvSpPr>
          <p:cNvPr id="3" name="Content Placeholder 2">
            <a:extLst>
              <a:ext uri="{FF2B5EF4-FFF2-40B4-BE49-F238E27FC236}">
                <a16:creationId xmlns:a16="http://schemas.microsoft.com/office/drawing/2014/main" id="{D4C978F6-3C54-495B-BF35-2807C3F16F4D}"/>
              </a:ext>
            </a:extLst>
          </p:cNvPr>
          <p:cNvSpPr>
            <a:spLocks noGrp="1"/>
          </p:cNvSpPr>
          <p:nvPr>
            <p:ph idx="1"/>
          </p:nvPr>
        </p:nvSpPr>
        <p:spPr>
          <a:xfrm>
            <a:off x="2152650" y="1409065"/>
            <a:ext cx="7886700" cy="4351338"/>
          </a:xfrm>
        </p:spPr>
        <p:txBody>
          <a:bodyPr/>
          <a:lstStyle/>
          <a:p>
            <a:r>
              <a:rPr lang="en-US" dirty="0"/>
              <a:t>Subharmonic Biphonation</a:t>
            </a:r>
          </a:p>
        </p:txBody>
      </p:sp>
      <p:pic>
        <p:nvPicPr>
          <p:cNvPr id="11" name="Graphic 10">
            <a:extLst>
              <a:ext uri="{FF2B5EF4-FFF2-40B4-BE49-F238E27FC236}">
                <a16:creationId xmlns:a16="http://schemas.microsoft.com/office/drawing/2014/main" id="{C19EA8CC-0F60-4974-BFA2-C647A4F99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2650" y="2235200"/>
            <a:ext cx="8201374" cy="3753759"/>
          </a:xfrm>
          <a:prstGeom prst="rect">
            <a:avLst/>
          </a:prstGeom>
        </p:spPr>
      </p:pic>
    </p:spTree>
    <p:extLst>
      <p:ext uri="{BB962C8B-B14F-4D97-AF65-F5344CB8AC3E}">
        <p14:creationId xmlns:p14="http://schemas.microsoft.com/office/powerpoint/2010/main" val="4132899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D5D2-6BC6-4577-A0A1-53F6AA312CBE}"/>
              </a:ext>
            </a:extLst>
          </p:cNvPr>
          <p:cNvSpPr>
            <a:spLocks noGrp="1"/>
          </p:cNvSpPr>
          <p:nvPr>
            <p:ph type="title"/>
          </p:nvPr>
        </p:nvSpPr>
        <p:spPr/>
        <p:txBody>
          <a:bodyPr/>
          <a:lstStyle/>
          <a:p>
            <a:r>
              <a:rPr lang="en-US" dirty="0"/>
              <a:t>Vocal Fold Videos</a:t>
            </a:r>
          </a:p>
        </p:txBody>
      </p:sp>
      <p:sp>
        <p:nvSpPr>
          <p:cNvPr id="3" name="Content Placeholder 2">
            <a:extLst>
              <a:ext uri="{FF2B5EF4-FFF2-40B4-BE49-F238E27FC236}">
                <a16:creationId xmlns:a16="http://schemas.microsoft.com/office/drawing/2014/main" id="{D4C978F6-3C54-495B-BF35-2807C3F16F4D}"/>
              </a:ext>
            </a:extLst>
          </p:cNvPr>
          <p:cNvSpPr>
            <a:spLocks noGrp="1"/>
          </p:cNvSpPr>
          <p:nvPr>
            <p:ph idx="1"/>
          </p:nvPr>
        </p:nvSpPr>
        <p:spPr>
          <a:xfrm>
            <a:off x="2152650" y="1409065"/>
            <a:ext cx="7886700" cy="4351338"/>
          </a:xfrm>
        </p:spPr>
        <p:txBody>
          <a:bodyPr/>
          <a:lstStyle/>
          <a:p>
            <a:r>
              <a:rPr lang="en-US" dirty="0"/>
              <a:t>Mucus Biphonation</a:t>
            </a:r>
          </a:p>
        </p:txBody>
      </p:sp>
      <p:pic>
        <p:nvPicPr>
          <p:cNvPr id="6" name="Picture 5">
            <a:extLst>
              <a:ext uri="{FF2B5EF4-FFF2-40B4-BE49-F238E27FC236}">
                <a16:creationId xmlns:a16="http://schemas.microsoft.com/office/drawing/2014/main" id="{D4B87306-E29F-4054-9AA4-9F466F164C2A}"/>
              </a:ext>
            </a:extLst>
          </p:cNvPr>
          <p:cNvPicPr>
            <a:picLocks noChangeAspect="1"/>
          </p:cNvPicPr>
          <p:nvPr/>
        </p:nvPicPr>
        <p:blipFill>
          <a:blip r:embed="rId5"/>
          <a:stretch>
            <a:fillRect/>
          </a:stretch>
        </p:blipFill>
        <p:spPr>
          <a:xfrm>
            <a:off x="2152650" y="6120765"/>
            <a:ext cx="8036560" cy="603292"/>
          </a:xfrm>
          <a:prstGeom prst="rect">
            <a:avLst/>
          </a:prstGeom>
        </p:spPr>
      </p:pic>
      <p:pic>
        <p:nvPicPr>
          <p:cNvPr id="4" name="MucusBiphonation">
            <a:hlinkClick r:id="" action="ppaction://media"/>
            <a:extLst>
              <a:ext uri="{FF2B5EF4-FFF2-40B4-BE49-F238E27FC236}">
                <a16:creationId xmlns:a16="http://schemas.microsoft.com/office/drawing/2014/main" id="{41C63454-3D44-4705-BF48-71575704A58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52980" y="2297614"/>
            <a:ext cx="4645660" cy="3216226"/>
          </a:xfrm>
          <a:prstGeom prst="rect">
            <a:avLst/>
          </a:prstGeom>
        </p:spPr>
      </p:pic>
    </p:spTree>
    <p:extLst>
      <p:ext uri="{BB962C8B-B14F-4D97-AF65-F5344CB8AC3E}">
        <p14:creationId xmlns:p14="http://schemas.microsoft.com/office/powerpoint/2010/main" val="354944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with medium confidence">
            <a:extLst>
              <a:ext uri="{FF2B5EF4-FFF2-40B4-BE49-F238E27FC236}">
                <a16:creationId xmlns:a16="http://schemas.microsoft.com/office/drawing/2014/main" id="{A764618A-1100-4EF7-9504-74F95DEC1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0298" y="678152"/>
            <a:ext cx="6589506" cy="5520747"/>
          </a:xfrm>
          <a:prstGeom prst="rect">
            <a:avLst/>
          </a:prstGeom>
        </p:spPr>
      </p:pic>
      <p:pic>
        <p:nvPicPr>
          <p:cNvPr id="7" name="Picture 6">
            <a:extLst>
              <a:ext uri="{FF2B5EF4-FFF2-40B4-BE49-F238E27FC236}">
                <a16:creationId xmlns:a16="http://schemas.microsoft.com/office/drawing/2014/main" id="{3E7236D4-0BF2-4B7F-BBD5-4228935EA381}"/>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922638" y="3152912"/>
            <a:ext cx="1800424" cy="552175"/>
          </a:xfrm>
          <a:prstGeom prst="rect">
            <a:avLst/>
          </a:prstGeom>
        </p:spPr>
      </p:pic>
      <p:pic>
        <p:nvPicPr>
          <p:cNvPr id="10" name="Picture 9">
            <a:extLst>
              <a:ext uri="{FF2B5EF4-FFF2-40B4-BE49-F238E27FC236}">
                <a16:creationId xmlns:a16="http://schemas.microsoft.com/office/drawing/2014/main" id="{3FCC3CFE-8E17-4858-AB34-5DE03010768B}"/>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003435" y="3199764"/>
            <a:ext cx="281107" cy="505323"/>
          </a:xfrm>
          <a:prstGeom prst="rect">
            <a:avLst/>
          </a:prstGeom>
        </p:spPr>
      </p:pic>
    </p:spTree>
    <p:extLst>
      <p:ext uri="{BB962C8B-B14F-4D97-AF65-F5344CB8AC3E}">
        <p14:creationId xmlns:p14="http://schemas.microsoft.com/office/powerpoint/2010/main" val="4240885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D5D2-6BC6-4577-A0A1-53F6AA312CBE}"/>
              </a:ext>
            </a:extLst>
          </p:cNvPr>
          <p:cNvSpPr>
            <a:spLocks noGrp="1"/>
          </p:cNvSpPr>
          <p:nvPr>
            <p:ph type="title"/>
          </p:nvPr>
        </p:nvSpPr>
        <p:spPr/>
        <p:txBody>
          <a:bodyPr/>
          <a:lstStyle/>
          <a:p>
            <a:r>
              <a:rPr lang="en-US" dirty="0"/>
              <a:t>Vocal Fold Videos</a:t>
            </a:r>
          </a:p>
        </p:txBody>
      </p:sp>
      <p:sp>
        <p:nvSpPr>
          <p:cNvPr id="3" name="Content Placeholder 2">
            <a:extLst>
              <a:ext uri="{FF2B5EF4-FFF2-40B4-BE49-F238E27FC236}">
                <a16:creationId xmlns:a16="http://schemas.microsoft.com/office/drawing/2014/main" id="{D4C978F6-3C54-495B-BF35-2807C3F16F4D}"/>
              </a:ext>
            </a:extLst>
          </p:cNvPr>
          <p:cNvSpPr>
            <a:spLocks noGrp="1"/>
          </p:cNvSpPr>
          <p:nvPr>
            <p:ph idx="1"/>
          </p:nvPr>
        </p:nvSpPr>
        <p:spPr>
          <a:xfrm>
            <a:off x="2152650" y="1409065"/>
            <a:ext cx="7886700" cy="4351338"/>
          </a:xfrm>
        </p:spPr>
        <p:txBody>
          <a:bodyPr/>
          <a:lstStyle/>
          <a:p>
            <a:r>
              <a:rPr lang="en-US" dirty="0"/>
              <a:t>Mucus Biphonation</a:t>
            </a:r>
          </a:p>
        </p:txBody>
      </p:sp>
      <p:pic>
        <p:nvPicPr>
          <p:cNvPr id="7" name="Graphic 6">
            <a:extLst>
              <a:ext uri="{FF2B5EF4-FFF2-40B4-BE49-F238E27FC236}">
                <a16:creationId xmlns:a16="http://schemas.microsoft.com/office/drawing/2014/main" id="{BFD5406A-DC05-44FF-98D2-0DA10BAD17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2728" y="2377440"/>
            <a:ext cx="7756623" cy="3526330"/>
          </a:xfrm>
          <a:prstGeom prst="rect">
            <a:avLst/>
          </a:prstGeom>
        </p:spPr>
      </p:pic>
    </p:spTree>
    <p:extLst>
      <p:ext uri="{BB962C8B-B14F-4D97-AF65-F5344CB8AC3E}">
        <p14:creationId xmlns:p14="http://schemas.microsoft.com/office/powerpoint/2010/main" val="14480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55800" y="2971800"/>
            <a:ext cx="8280400" cy="1143000"/>
          </a:xfrm>
        </p:spPr>
        <p:txBody>
          <a:bodyPr>
            <a:noAutofit/>
          </a:bodyPr>
          <a:lstStyle/>
          <a:p>
            <a:pPr algn="ctr"/>
            <a:r>
              <a:rPr lang="en-US" sz="5400" dirty="0">
                <a:solidFill>
                  <a:schemeClr val="tx1">
                    <a:lumMod val="65000"/>
                    <a:lumOff val="35000"/>
                  </a:schemeClr>
                </a:solidFill>
              </a:rPr>
              <a:t>SW1PerS: Sliding Windows and 1-Persistence Scoring</a:t>
            </a:r>
          </a:p>
        </p:txBody>
      </p:sp>
    </p:spTree>
    <p:extLst>
      <p:ext uri="{BB962C8B-B14F-4D97-AF65-F5344CB8AC3E}">
        <p14:creationId xmlns:p14="http://schemas.microsoft.com/office/powerpoint/2010/main" val="2564832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32126" y="467326"/>
            <a:ext cx="6384035" cy="2743200"/>
            <a:chOff x="304800" y="1066800"/>
            <a:chExt cx="6384035" cy="2743200"/>
          </a:xfrm>
        </p:grpSpPr>
        <p:grpSp>
          <p:nvGrpSpPr>
            <p:cNvPr id="20" name="Group 19"/>
            <p:cNvGrpSpPr/>
            <p:nvPr/>
          </p:nvGrpSpPr>
          <p:grpSpPr>
            <a:xfrm>
              <a:off x="304800" y="1066800"/>
              <a:ext cx="4572000" cy="2743200"/>
              <a:chOff x="4459183" y="914400"/>
              <a:chExt cx="4572000" cy="2743200"/>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9183" y="914400"/>
                <a:ext cx="4572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648200" y="3200400"/>
                <a:ext cx="338941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p:cNvCxnSpPr/>
            <p:nvPr/>
          </p:nvCxnSpPr>
          <p:spPr>
            <a:xfrm>
              <a:off x="4158686" y="2163839"/>
              <a:ext cx="2530149" cy="142926"/>
            </a:xfrm>
            <a:prstGeom prst="straightConnector1">
              <a:avLst/>
            </a:prstGeom>
            <a:ln w="38100">
              <a:solidFill>
                <a:srgbClr val="002060"/>
              </a:solidFill>
              <a:prstDash val="dash"/>
              <a:tailEnd type="arrow"/>
            </a:ln>
          </p:spPr>
          <p:style>
            <a:lnRef idx="3">
              <a:schemeClr val="accent4"/>
            </a:lnRef>
            <a:fillRef idx="0">
              <a:schemeClr val="accent4"/>
            </a:fillRef>
            <a:effectRef idx="2">
              <a:schemeClr val="accent4"/>
            </a:effectRef>
            <a:fontRef idx="minor">
              <a:schemeClr val="tx1"/>
            </a:fontRef>
          </p:style>
        </p:cxnSp>
        <p:sp>
          <p:nvSpPr>
            <p:cNvPr id="31" name="Rounded Rectangle 30"/>
            <p:cNvSpPr/>
            <p:nvPr/>
          </p:nvSpPr>
          <p:spPr>
            <a:xfrm>
              <a:off x="588325" y="1430465"/>
              <a:ext cx="1600200" cy="1752600"/>
            </a:xfrm>
            <a:prstGeom prst="roundRect">
              <a:avLst/>
            </a:prstGeom>
            <a:gradFill>
              <a:gsLst>
                <a:gs pos="0">
                  <a:schemeClr val="accent2">
                    <a:tint val="50000"/>
                    <a:satMod val="300000"/>
                    <a:alpha val="23000"/>
                  </a:schemeClr>
                </a:gs>
                <a:gs pos="35000">
                  <a:schemeClr val="accent2">
                    <a:tint val="37000"/>
                    <a:satMod val="300000"/>
                    <a:alpha val="18000"/>
                  </a:schemeClr>
                </a:gs>
                <a:gs pos="100000">
                  <a:schemeClr val="accent2">
                    <a:tint val="15000"/>
                    <a:satMod val="350000"/>
                    <a:alpha val="2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grpSp>
        <p:nvGrpSpPr>
          <p:cNvPr id="12" name="Group 11"/>
          <p:cNvGrpSpPr/>
          <p:nvPr/>
        </p:nvGrpSpPr>
        <p:grpSpPr>
          <a:xfrm>
            <a:off x="7821610" y="1051146"/>
            <a:ext cx="3548564" cy="2242049"/>
            <a:chOff x="7821610" y="1051146"/>
            <a:chExt cx="3548564" cy="2242049"/>
          </a:xfrm>
        </p:grpSpPr>
        <p:pic>
          <p:nvPicPr>
            <p:cNvPr id="9" name="Picture 8" descr="john_fig11.png"/>
            <p:cNvPicPr>
              <a:picLocks noChangeAspect="1"/>
            </p:cNvPicPr>
            <p:nvPr/>
          </p:nvPicPr>
          <p:blipFill>
            <a:blip r:embed="rId7"/>
            <a:stretch>
              <a:fillRect/>
            </a:stretch>
          </p:blipFill>
          <p:spPr>
            <a:xfrm>
              <a:off x="7821610" y="1051146"/>
              <a:ext cx="3548564" cy="2242049"/>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9862310" y="2768531"/>
              <a:ext cx="1065752" cy="326856"/>
            </a:xfrm>
            <a:prstGeom prst="rect">
              <a:avLst/>
            </a:prstGeom>
          </p:spPr>
        </p:pic>
      </p:grpSp>
      <p:grpSp>
        <p:nvGrpSpPr>
          <p:cNvPr id="37" name="Group 36"/>
          <p:cNvGrpSpPr>
            <a:grpSpLocks noChangeAspect="1"/>
          </p:cNvGrpSpPr>
          <p:nvPr/>
        </p:nvGrpSpPr>
        <p:grpSpPr>
          <a:xfrm>
            <a:off x="480487" y="3290031"/>
            <a:ext cx="4303492" cy="2819400"/>
            <a:chOff x="395275" y="3384968"/>
            <a:chExt cx="4835943" cy="3168232"/>
          </a:xfrm>
        </p:grpSpPr>
        <p:pic>
          <p:nvPicPr>
            <p:cNvPr id="38" name="Picture 37" descr="stuff4.png"/>
            <p:cNvPicPr>
              <a:picLocks noChangeAspect="1"/>
            </p:cNvPicPr>
            <p:nvPr/>
          </p:nvPicPr>
          <p:blipFill>
            <a:blip r:embed="rId9"/>
            <a:stretch>
              <a:fillRect/>
            </a:stretch>
          </p:blipFill>
          <p:spPr>
            <a:xfrm>
              <a:off x="2816065" y="5128438"/>
              <a:ext cx="2084135" cy="1424762"/>
            </a:xfrm>
            <a:prstGeom prst="rect">
              <a:avLst/>
            </a:prstGeom>
          </p:spPr>
        </p:pic>
        <p:pic>
          <p:nvPicPr>
            <p:cNvPr id="43" name="Picture 42" descr="stuff1.png"/>
            <p:cNvPicPr>
              <a:picLocks noChangeAspect="1"/>
            </p:cNvPicPr>
            <p:nvPr/>
          </p:nvPicPr>
          <p:blipFill>
            <a:blip r:embed="rId10"/>
            <a:stretch>
              <a:fillRect/>
            </a:stretch>
          </p:blipFill>
          <p:spPr>
            <a:xfrm>
              <a:off x="408165" y="3392990"/>
              <a:ext cx="2084136" cy="1407610"/>
            </a:xfrm>
            <a:prstGeom prst="rect">
              <a:avLst/>
            </a:prstGeom>
          </p:spPr>
        </p:pic>
        <p:pic>
          <p:nvPicPr>
            <p:cNvPr id="44" name="Picture 43" descr="stuff2.png"/>
            <p:cNvPicPr>
              <a:picLocks noChangeAspect="1"/>
            </p:cNvPicPr>
            <p:nvPr/>
          </p:nvPicPr>
          <p:blipFill>
            <a:blip r:embed="rId11"/>
            <a:stretch>
              <a:fillRect/>
            </a:stretch>
          </p:blipFill>
          <p:spPr>
            <a:xfrm>
              <a:off x="2743923" y="3384968"/>
              <a:ext cx="2084135" cy="1339432"/>
            </a:xfrm>
            <a:prstGeom prst="rect">
              <a:avLst/>
            </a:prstGeom>
          </p:spPr>
        </p:pic>
        <p:pic>
          <p:nvPicPr>
            <p:cNvPr id="47" name="Picture 46" descr="stuff3.png"/>
            <p:cNvPicPr>
              <a:picLocks noChangeAspect="1"/>
            </p:cNvPicPr>
            <p:nvPr/>
          </p:nvPicPr>
          <p:blipFill>
            <a:blip r:embed="rId12"/>
            <a:stretch>
              <a:fillRect/>
            </a:stretch>
          </p:blipFill>
          <p:spPr>
            <a:xfrm>
              <a:off x="395275" y="5128438"/>
              <a:ext cx="2084135" cy="1424762"/>
            </a:xfrm>
            <a:prstGeom prst="rect">
              <a:avLst/>
            </a:prstGeom>
          </p:spPr>
        </p:pic>
        <p:sp>
          <p:nvSpPr>
            <p:cNvPr id="48" name="Right Brace 47"/>
            <p:cNvSpPr/>
            <p:nvPr/>
          </p:nvSpPr>
          <p:spPr>
            <a:xfrm>
              <a:off x="4805915" y="3448494"/>
              <a:ext cx="425303" cy="3104706"/>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50" name="Straight Arrow Connector 49"/>
          <p:cNvCxnSpPr/>
          <p:nvPr/>
        </p:nvCxnSpPr>
        <p:spPr>
          <a:xfrm flipH="1">
            <a:off x="5093726" y="2365901"/>
            <a:ext cx="2855082" cy="931269"/>
          </a:xfrm>
          <a:prstGeom prst="straightConnector1">
            <a:avLst/>
          </a:prstGeom>
          <a:ln w="38100">
            <a:solidFill>
              <a:srgbClr val="002060"/>
            </a:solidFill>
            <a:prstDash val="dash"/>
            <a:tailEnd type="arrow"/>
          </a:ln>
        </p:spPr>
        <p:style>
          <a:lnRef idx="3">
            <a:schemeClr val="accent4"/>
          </a:lnRef>
          <a:fillRef idx="0">
            <a:schemeClr val="accent4"/>
          </a:fillRef>
          <a:effectRef idx="2">
            <a:schemeClr val="accent4"/>
          </a:effectRef>
          <a:fontRef idx="minor">
            <a:schemeClr val="tx1"/>
          </a:fontRef>
        </p:style>
      </p:cxnSp>
      <p:pic>
        <p:nvPicPr>
          <p:cNvPr id="33" name="Picture 32"/>
          <p:cNvPicPr>
            <a:picLocks noChangeAspect="1"/>
          </p:cNvPicPr>
          <p:nvPr/>
        </p:nvPicPr>
        <p:blipFill rotWithShape="1">
          <a:blip r:embed="rId13">
            <a:extLst>
              <a:ext uri="{28A0092B-C50C-407E-A947-70E740481C1C}">
                <a14:useLocalDpi xmlns:a14="http://schemas.microsoft.com/office/drawing/2010/main" val="0"/>
              </a:ext>
            </a:extLst>
          </a:blip>
          <a:srcRect r="49742"/>
          <a:stretch/>
        </p:blipFill>
        <p:spPr>
          <a:xfrm>
            <a:off x="6451533" y="4327483"/>
            <a:ext cx="5567594" cy="1225856"/>
          </a:xfrm>
          <a:prstGeom prst="rect">
            <a:avLst/>
          </a:prstGeom>
        </p:spPr>
      </p:pic>
      <p:sp>
        <p:nvSpPr>
          <p:cNvPr id="5" name="TextBox 4"/>
          <p:cNvSpPr txBox="1"/>
          <p:nvPr/>
        </p:nvSpPr>
        <p:spPr>
          <a:xfrm>
            <a:off x="7739770" y="3638303"/>
            <a:ext cx="3512884" cy="461665"/>
          </a:xfrm>
          <a:prstGeom prst="rect">
            <a:avLst/>
          </a:prstGeom>
          <a:noFill/>
        </p:spPr>
        <p:txBody>
          <a:bodyPr wrap="square" rtlCol="0">
            <a:spAutoFit/>
          </a:bodyPr>
          <a:lstStyle/>
          <a:p>
            <a:r>
              <a:rPr lang="en-US" sz="2400" dirty="0"/>
              <a:t>1D- Persistence Barcode</a:t>
            </a:r>
          </a:p>
        </p:txBody>
      </p:sp>
      <p:cxnSp>
        <p:nvCxnSpPr>
          <p:cNvPr id="39" name="Straight Arrow Connector 38"/>
          <p:cNvCxnSpPr/>
          <p:nvPr/>
        </p:nvCxnSpPr>
        <p:spPr>
          <a:xfrm>
            <a:off x="5227997" y="4727997"/>
            <a:ext cx="954635"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6" name="Right Brace 5"/>
          <p:cNvSpPr/>
          <p:nvPr/>
        </p:nvSpPr>
        <p:spPr>
          <a:xfrm rot="5400000">
            <a:off x="9253384" y="2991642"/>
            <a:ext cx="298548" cy="5232937"/>
          </a:xfrm>
          <a:prstGeom prst="rightBrace">
            <a:avLst>
              <a:gd name="adj1" fmla="val 41750"/>
              <a:gd name="adj2" fmla="val 49754"/>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 name="TextBox 2"/>
          <p:cNvSpPr txBox="1"/>
          <p:nvPr/>
        </p:nvSpPr>
        <p:spPr>
          <a:xfrm>
            <a:off x="8641735" y="5862404"/>
            <a:ext cx="1908313" cy="369332"/>
          </a:xfrm>
          <a:prstGeom prst="rect">
            <a:avLst/>
          </a:prstGeom>
          <a:noFill/>
        </p:spPr>
        <p:txBody>
          <a:bodyPr wrap="square" rtlCol="0">
            <a:spAutoFit/>
          </a:bodyPr>
          <a:lstStyle/>
          <a:p>
            <a:r>
              <a:rPr lang="en-US" i="1" dirty="0"/>
              <a:t>Recurrence score</a:t>
            </a:r>
          </a:p>
        </p:txBody>
      </p:sp>
      <p:pic>
        <p:nvPicPr>
          <p:cNvPr id="4" name="Picture 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515772" y="872155"/>
            <a:ext cx="816347" cy="387200"/>
          </a:xfrm>
          <a:prstGeom prst="rect">
            <a:avLst/>
          </a:prstGeom>
        </p:spPr>
      </p:pic>
      <p:pic>
        <p:nvPicPr>
          <p:cNvPr id="13" name="Picture 1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914281" y="578350"/>
            <a:ext cx="224000" cy="402667"/>
          </a:xfrm>
          <a:prstGeom prst="rect">
            <a:avLst/>
          </a:prstGeom>
        </p:spPr>
      </p:pic>
      <p:sp>
        <p:nvSpPr>
          <p:cNvPr id="26" name="TextBox 25">
            <a:extLst>
              <a:ext uri="{FF2B5EF4-FFF2-40B4-BE49-F238E27FC236}">
                <a16:creationId xmlns:a16="http://schemas.microsoft.com/office/drawing/2014/main" id="{569719FD-3165-4BF7-AA2F-96C63B4B04CC}"/>
              </a:ext>
            </a:extLst>
          </p:cNvPr>
          <p:cNvSpPr txBox="1"/>
          <p:nvPr/>
        </p:nvSpPr>
        <p:spPr>
          <a:xfrm>
            <a:off x="417443" y="6455629"/>
            <a:ext cx="11733613" cy="400110"/>
          </a:xfrm>
          <a:prstGeom prst="rect">
            <a:avLst/>
          </a:prstGeom>
          <a:noFill/>
        </p:spPr>
        <p:txBody>
          <a:bodyPr wrap="square" rtlCol="0">
            <a:spAutoFit/>
          </a:bodyPr>
          <a:lstStyle/>
          <a:p>
            <a:r>
              <a:rPr lang="en-US" sz="2000" i="1" dirty="0"/>
              <a:t>Sliding Windows and Persistence: An application of topology to signal analysis, </a:t>
            </a:r>
            <a:r>
              <a:rPr lang="en-US" sz="2000" dirty="0"/>
              <a:t>J. </a:t>
            </a:r>
            <a:r>
              <a:rPr lang="en-US" sz="2000" dirty="0" err="1"/>
              <a:t>Perea</a:t>
            </a:r>
            <a:r>
              <a:rPr lang="en-US" sz="2000" dirty="0"/>
              <a:t> and J. </a:t>
            </a:r>
            <a:r>
              <a:rPr lang="en-US" sz="2000" dirty="0" err="1"/>
              <a:t>Harer</a:t>
            </a:r>
            <a:r>
              <a:rPr lang="en-US" sz="2000" dirty="0"/>
              <a:t>, </a:t>
            </a:r>
            <a:r>
              <a:rPr lang="en-US" sz="2000" b="1" dirty="0" err="1"/>
              <a:t>FoCM</a:t>
            </a:r>
            <a:r>
              <a:rPr lang="en-US" sz="2000" dirty="0"/>
              <a:t> 2015</a:t>
            </a:r>
            <a:endParaRPr lang="es-CO" sz="2000" dirty="0"/>
          </a:p>
        </p:txBody>
      </p:sp>
    </p:spTree>
    <p:extLst>
      <p:ext uri="{BB962C8B-B14F-4D97-AF65-F5344CB8AC3E}">
        <p14:creationId xmlns:p14="http://schemas.microsoft.com/office/powerpoint/2010/main" val="280044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7618" y="830896"/>
            <a:ext cx="11616764" cy="5196207"/>
          </a:xfrm>
          <a:prstGeom prst="rect">
            <a:avLst/>
          </a:prstGeom>
        </p:spPr>
      </p:pic>
    </p:spTree>
    <p:extLst>
      <p:ext uri="{BB962C8B-B14F-4D97-AF65-F5344CB8AC3E}">
        <p14:creationId xmlns:p14="http://schemas.microsoft.com/office/powerpoint/2010/main" val="11031503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128.9839"/>
  <p:tag name="ORIGINALWIDTH" val="561.6797"/>
  <p:tag name="OUTPUTDPI" val="1200"/>
  <p:tag name="LATEXADDIN" val="\documentclass{article}&#10;\usepackage{amsmath,amsfonts}&#10;\pagestyle{empty}&#10;\begin{document}&#10;&#10;&#10;\[SW_{d,\tau}f(I)\]&#10;&#10;\end{document}"/>
  <p:tag name="IGUANATEXSIZE" val="25"/>
  <p:tag name="IGUANATEXCURSOR" val="98"/>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23.7346"/>
  <p:tag name="ORIGINALWIDTH" val="403.4495"/>
  <p:tag name="OUTPUTDPI" val="1200"/>
  <p:tag name="LATEXADDIN" val="\documentclass{article}&#10;\usepackage{amsmath,amsfonts,mathrsfs,dsfont}&#10;\pagestyle{empty}&#10;\begin{document}&#10;&#10;\[&#10;\mathbb{SW}_{d,\tau}f&#10;\]&#10;\end{document}"/>
  <p:tag name="IGUANATEXSIZE" val="30"/>
  <p:tag name="IGUANATEXCURSOR" val="130"/>
  <p:tag name="TRANSPARENCY" val="True"/>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2.99213"/>
  <p:tag name="LATEXADDIN" val="\documentclass{article}&#10;\usepackage{amsmath,amsfonts,mathrsfs,dsfont}&#10;\pagestyle{empty}&#10;\begin{document}&#10;&#10;\[&#10;f&#10;\]&#10;\end{document}"/>
  <p:tag name="IGUANATEXSIZE" val="30"/>
  <p:tag name="IGUANATEXCURSOR" val="109"/>
  <p:tag name="TRANSPARENCY" val="True"/>
  <p:tag name="LATEXENGINEID" val="0"/>
  <p:tag name="TEMPFOLDER" val="c:\temp\"/>
  <p:tag name="LATEXFORMHEIGHT" val="312"/>
  <p:tag name="LATEXFORMWIDTH" val="518"/>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RIGINALHEIGHT" val="89.98874"/>
  <p:tag name="ORIGINALWIDTH" val="189.7263"/>
  <p:tag name="OUTPUTDPI" val="1200"/>
  <p:tag name="LATEXADDIN" val="\documentclass{article}&#10;\usepackage{amsmath,amsfonts,mathrsfs,dsfont}&#10;\pagestyle{empty}&#10;\begin{document}&#10;&#10;\[&#10;\mathbb{SW}&#10;\]&#10;\end{document}"/>
  <p:tag name="IGUANATEXSIZE" val="35"/>
  <p:tag name="IGUANATEXCURSOR" val="119"/>
  <p:tag name="TRANSPARENCY" val="True"/>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13.2358"/>
  <p:tag name="ORIGINALWIDTH" val="62.99213"/>
  <p:tag name="OUTPUTDPI" val="1200"/>
  <p:tag name="LATEXADDIN" val="\documentclass{article}&#10;\usepackage{amsmath,amsfonts,mathrsfs,dsfont}&#10;\pagestyle{empty}&#10;\begin{document}&#10;&#10;\[&#10;f&#10;\]&#10;\end{document}"/>
  <p:tag name="IGUANATEXSIZE" val="35"/>
  <p:tag name="IGUANATEXCURSOR" val="110"/>
  <p:tag name="TRANSPARENCY" val="True"/>
  <p:tag name="FILENAME" val=""/>
  <p:tag name="INPUTTYPE" val="0"/>
  <p:tag name="LATEXENGINEID" val="0"/>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123.7346"/>
  <p:tag name="ORIGINALWIDTH" val="403.4495"/>
  <p:tag name="OUTPUTDPI" val="1200"/>
  <p:tag name="LATEXADDIN" val="\documentclass{article}&#10;\usepackage{amsfonts,amsmath}&#10;\def\T{\mathbb{T}}&#10;\def\N{\mathbb{N}}&#10;\def\R{\mathbb{R}}&#10;\pagestyle{empty}&#10;\begin{document}&#10;&#10;\[&#10;\mathbb{SW}_{d,\tau}f&#10;\]&#10;&#10;&#10;\end{document}"/>
  <p:tag name="IGUANATEXSIZE" val="26"/>
  <p:tag name="IGUANATEXCURSOR" val="171"/>
  <p:tag name="TRANSPARENCY" val="True"/>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122.9846"/>
  <p:tag name="ORIGINALWIDTH" val="407.949"/>
  <p:tag name="OUTPUTDPI" val="1200"/>
  <p:tag name="LATEXADDIN" val="\documentclass{article}&#10;\usepackage{amsfonts,amsmath}&#10;\def\T{\mathbb{T}}&#10;\def\N{\mathbb{N}}&#10;\def\R{\mathbb{R}}&#10;\pagestyle{empty}&#10;\begin{document}&#10;&#10;\[ SW_{d,\tau} f\]&#10;&#10;&#10;\end{document}"/>
  <p:tag name="IGUANATEXSIZE" val="26"/>
  <p:tag name="IGUANATEXCURSOR" val="163"/>
  <p:tag name="TRANSPARENCY" val="True"/>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fonts,amsmath}&#10;\def\T{\mathbb{T}}&#10;\def\N{\mathbb{N}}&#10;\def\R{\mathbb{R}}&#10;\pagestyle{empty}&#10;\begin{document}&#10;&#10;\[ \textsf{dgm}\]&#10;&#10;&#10;\end{document}"/>
  <p:tag name="IGUANATEXSIZE" val="26"/>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74.6531"/>
  <p:tag name="OUTPUTTYPE" val="PNG"/>
  <p:tag name="IGUANATEXVERSION" val="160"/>
  <p:tag name="LATEXADDIN" val="\documentclass{article}&#10;\usepackage{amsmath,amsfonts,mathrsfs,dsfont}&#10;\pagestyle{empty}&#10;\begin{document}&#10;&#10;\[&#10;\mathbb{Z}/p\mathbb{Z} \; , \;\;\; p &gt; d&#10;\]&#10;\end{document}"/>
  <p:tag name="IGUANATEXSIZE" val="30"/>
  <p:tag name="IGUANATEXCURSOR" val="130"/>
  <p:tag name="TRANSPARENCY" val="True"/>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809.8987"/>
  <p:tag name="OUTPUTTYPE" val="PNG"/>
  <p:tag name="IGUANATEXVERSION" val="160"/>
  <p:tag name="LATEXADDIN" val="\documentclass{article}&#10;\usepackage{amsfonts,amsmath}&#10;\def\T{\mathbb{T}}&#10;\def\N{\mathbb{N}}&#10;\def\R{\mathbb{R}}&#10;\pagestyle{empty}&#10;\begin{document}&#10;&#10;\[ \mathsf{dgm}^{\mathcal{R}}_1(\mathbb{SW}_{d,\tau}f)\]&#10;&#10;&#10;\end{document}"/>
  <p:tag name="IGUANATEXSIZE" val="26"/>
  <p:tag name="IGUANATEXCURSOR" val="176"/>
  <p:tag name="TRANSPARENCY" val="True"/>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SELECTIONNAME" val="Group 14"/>
  <p:tag name="LAYER" val="2"/>
</p:tagLst>
</file>

<file path=ppt/tags/tag2.xml><?xml version="1.0" encoding="utf-8"?>
<p:tagLst xmlns:a="http://schemas.openxmlformats.org/drawingml/2006/main" xmlns:r="http://schemas.openxmlformats.org/officeDocument/2006/relationships" xmlns:p="http://schemas.openxmlformats.org/presentationml/2006/main">
  <p:tag name="ORIGINALHEIGHT" val="90.73866"/>
  <p:tag name="ORIGINALWIDTH" val="314.2107"/>
  <p:tag name="OUTPUTDPI" val="1200"/>
  <p:tag name="LATEXADDIN" val="\documentclass{article}&#10;\usepackage{amsfonts,amsmath}&#10;\def\T{\mathbb{T}}&#10;\def\N{\mathbb{N}}&#10;\def\R{\mathbb{R}}&#10;\def\Z{\mathbb{Z}}&#10;\def\dgm{\textsf{dgm}}&#10;\pagestyle{empty}&#10;\begin{document}&#10;&#10;\[&#10;I\subset \mathbb{R}&#10;\]&#10;&#10;&#10;\end{document}"/>
  <p:tag name="IGUANATEXSIZE" val="26"/>
  <p:tag name="IGUANATEXCURSOR" val="193"/>
  <p:tag name="TRANSPARENCY" val="True"/>
  <p:tag name="FILENAME" val=""/>
  <p:tag name="INPUTTYPE" val="0"/>
  <p:tag name="LATEXENGINEID" val="0"/>
  <p:tag name="TEMPFOLDER" val="c:\temp\"/>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fonts,amsmath}&#10;\pagestyle{empty}&#10;\def\u{\mathbf{u}}&#10;\def\v{\mathbf{v}}&#10;\def\&lt;{\langle}&#10;\def\&gt;{\rangle}&#10;\def\N{\mathbb{N}}&#10;\def\R{\mathbb{R}}&#10;\def\Q{\mathbb{Q}}&#10;\def\Z{\mathbb{Z}}&#10;\def\T{\mathbb{T}}&#10;\def\x{\mathbf{x}}&#10;\def\y{\mathbf{y}}&#10;\def\dgm{\textsf{dgm}}&#10;\begin{document}&#10;&#10;\[&#10;N\sim&#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ORIGINALHEIGHT" val="87.73905"/>
  <p:tag name="ORIGINALWIDTH" val="398.2002"/>
  <p:tag name="OUTPUTDPI" val="1200"/>
  <p:tag name="LATEXADDIN" val="\documentclass{article}&#10;\usepackage{amsfonts,amsmath}&#10;\def\T{\mathbb{T}}&#10;\def\N{\mathbb{N}}&#10;\def\R{\mathbb{R}}&#10;\pagestyle{empty}&#10;\begin{document}&#10;&#10;\[ d = 2N\]&#10;&#10;&#10;\end{document}"/>
  <p:tag name="IGUANATEXSIZE" val="26"/>
  <p:tag name="IGUANATEXCURSOR" val="151"/>
  <p:tag name="TRANSPARENCY" val="True"/>
  <p:tag name="FILENAME" val=""/>
  <p:tag name="INPUTTYPE" val="0"/>
  <p:tag name="LATEXENGINEID" val="0"/>
  <p:tag name="TEMPFOLDER" val="c:\temp\"/>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fonts,amsmath}&#10;\def\T{\mathbb{T}}&#10;\def\N{\mathbb{N}}&#10;\def\R{\mathbb{R}}&#10;\pagestyle{empty}&#10;\begin{document}&#10;&#10;\[ L = \]&#10;&#10;&#10;\end{document}"/>
  <p:tag name="IGUANATEXSIZE" val="26"/>
</p:tagLst>
</file>

<file path=ppt/tags/tag23.xml><?xml version="1.0" encoding="utf-8"?>
<p:tagLst xmlns:a="http://schemas.openxmlformats.org/drawingml/2006/main" xmlns:r="http://schemas.openxmlformats.org/officeDocument/2006/relationships" xmlns:p="http://schemas.openxmlformats.org/presentationml/2006/main">
  <p:tag name="ORIGINALHEIGHT" val="283.4646"/>
  <p:tag name="ORIGINALWIDTH" val="707.9115"/>
  <p:tag name="OUTPUTDPI" val="1200"/>
  <p:tag name="LATEXADDIN" val="\documentclass{article}&#10;\usepackage{amsfonts,amsmath}&#10;\def\T{\mathbb{T}}&#10;\def\N{\mathbb{N}}&#10;\def\R{\mathbb{R}}&#10;\pagestyle{empty}&#10;\begin{document}&#10;&#10;\[ \tau = \frac{2\pi}{L(d+1)}\]&#10;&#10;&#10;\end{document}"/>
  <p:tag name="IGUANATEXSIZE" val="26"/>
  <p:tag name="IGUANATEXCURSOR" val="172"/>
  <p:tag name="TRANSPARENCY" val="True"/>
  <p:tag name="FILENAME" val=""/>
  <p:tag name="INPUTTYPE" val="0"/>
  <p:tag name="LATEXENGINEID" val="0"/>
  <p:tag name="TEMPFOLDER" val="c:\temp\"/>
</p:tagLst>
</file>

<file path=ppt/tags/tag24.xml><?xml version="1.0" encoding="utf-8"?>
<p:tagLst xmlns:a="http://schemas.openxmlformats.org/drawingml/2006/main" xmlns:r="http://schemas.openxmlformats.org/officeDocument/2006/relationships" xmlns:p="http://schemas.openxmlformats.org/presentationml/2006/main">
  <p:tag name="ORIGINALHEIGHT" val="256.468"/>
  <p:tag name="ORIGINALWIDTH" val="322.4597"/>
  <p:tag name="OUTPUTDPI" val="1200"/>
  <p:tag name="LATEXADDIN" val="\documentclass{article}&#10;\usepackage{amsmath,amsfonts,mathrsfs,dsfont}&#10;\pagestyle{empty}&#10;\begin{document}&#10;&#10;\[&#10;\frac{1}{3} \in \mathbb{Q}&#10;\]&#10;\end{document}"/>
  <p:tag name="IGUANATEXSIZE" val="30"/>
  <p:tag name="IGUANATEXCURSOR" val="134"/>
  <p:tag name="TRANSPARENCY" val="True"/>
  <p:tag name="FILENAME" val=""/>
  <p:tag name="INPUTTYPE" val="0"/>
  <p:tag name="LATEXENGINEID" val="0"/>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RIGINALHEIGHT" val="254.9681"/>
  <p:tag name="ORIGINALWIDTH" val="335.958"/>
  <p:tag name="OUTPUTDPI" val="1200"/>
  <p:tag name="LATEXADDIN" val="\documentclass{article}&#10;\usepackage{amsmath,amsfonts,mathrsfs,dsfont}&#10;\pagestyle{empty}&#10;\begin{document}&#10;&#10;\[&#10;\frac{1}{\pi} \notin \mathbb{Q}&#10;\]&#10;\end{document}"/>
  <p:tag name="IGUANATEXSIZE" val="30"/>
  <p:tag name="IGUANATEXCURSOR" val="127"/>
  <p:tag name="TRANSPARENCY" val="True"/>
  <p:tag name="FILENAME" val=""/>
  <p:tag name="INPUTTYPE" val="0"/>
  <p:tag name="LATEXENGINEID" val="0"/>
  <p:tag name="TEMPFOLDER" val="c:\temp\"/>
</p:tagLst>
</file>

<file path=ppt/tags/tag26.xml><?xml version="1.0" encoding="utf-8"?>
<p:tagLst xmlns:a="http://schemas.openxmlformats.org/drawingml/2006/main" xmlns:r="http://schemas.openxmlformats.org/officeDocument/2006/relationships" xmlns:p="http://schemas.openxmlformats.org/presentationml/2006/main">
  <p:tag name="ORIGINALHEIGHT" val="123.7346"/>
  <p:tag name="ORIGINALWIDTH" val="1195.351"/>
  <p:tag name="OUTPUTDPI" val="1200"/>
  <p:tag name="LATEXADDIN" val="\documentclass{article}&#10;\usepackage{amsmath}&#10;\pagestyle{empty}&#10;\begin{document}&#10;&#10;\[&#10;f(t) = \cos(t) + \cos(3 t)&#10;\]&#10;&#10;&#10;\end{document}"/>
  <p:tag name="IGUANATEXSIZE" val="20"/>
  <p:tag name="IGUANATEXCURSOR" val="87"/>
  <p:tag name="TRANSPARENCY" val="True"/>
  <p:tag name="FILENAME" val=""/>
  <p:tag name="INPUTTYPE" val="0"/>
  <p:tag name="LATEXENGINEID" val="0"/>
  <p:tag name="TEMPFOLDER" val="c:\temp\"/>
</p:tagLst>
</file>

<file path=ppt/tags/tag27.xml><?xml version="1.0" encoding="utf-8"?>
<p:tagLst xmlns:a="http://schemas.openxmlformats.org/drawingml/2006/main" xmlns:r="http://schemas.openxmlformats.org/officeDocument/2006/relationships" xmlns:p="http://schemas.openxmlformats.org/presentationml/2006/main">
  <p:tag name="ORIGINALHEIGHT" val="123.7346"/>
  <p:tag name="ORIGINALWIDTH" val="1202.1"/>
  <p:tag name="OUTPUTDPI" val="1200"/>
  <p:tag name="LATEXADDIN" val="\documentclass{article}&#10;\usepackage{amsmath}&#10;\pagestyle{empty}&#10;\begin{document}&#10;&#10;\[&#10;g(t) = \cos(t) + \cos(\pi t)&#10;\]&#10;&#10;&#10;\end{document}"/>
  <p:tag name="IGUANATEXSIZE" val="20"/>
  <p:tag name="IGUANATEXCURSOR" val="87"/>
  <p:tag name="TRANSPARENCY" val="True"/>
  <p:tag name="FILENAME" val=""/>
  <p:tag name="INPUTTYPE" val="0"/>
  <p:tag name="LATEXENGINEID" val="0"/>
  <p:tag name="TEMPFOLDER" val="c:\temp\"/>
</p:tagLst>
</file>

<file path=ppt/tags/tag28.xml><?xml version="1.0" encoding="utf-8"?>
<p:tagLst xmlns:a="http://schemas.openxmlformats.org/drawingml/2006/main" xmlns:r="http://schemas.openxmlformats.org/officeDocument/2006/relationships" xmlns:p="http://schemas.openxmlformats.org/presentationml/2006/main">
  <p:tag name="ORIGINALHEIGHT" val="123.7346"/>
  <p:tag name="ORIGINALWIDTH" val="393.7008"/>
  <p:tag name="OUTPUTDPI" val="1200"/>
  <p:tag name="LATEXADDIN" val="\documentclass{article}&#10;\usepackage{amsmath, amsfonts}&#10;\pagestyle{empty}&#10;\begin{document}&#10;&#10;\[&#10;\mathbb{SW}_{d,\tau}g&#10;\]&#10;&#10;&#10;\end{document}"/>
  <p:tag name="IGUANATEXSIZE" val="20"/>
  <p:tag name="IGUANATEXCURSOR" val="108"/>
  <p:tag name="TRANSPARENCY" val="True"/>
  <p:tag name="FILENAME" val=""/>
  <p:tag name="INPUTTYPE" val="0"/>
  <p:tag name="LATEXENGINEID" val="0"/>
  <p:tag name="TEMPFOLDER" val="c:\temp\"/>
</p:tagLst>
</file>

<file path=ppt/tags/tag29.xml><?xml version="1.0" encoding="utf-8"?>
<p:tagLst xmlns:a="http://schemas.openxmlformats.org/drawingml/2006/main" xmlns:r="http://schemas.openxmlformats.org/officeDocument/2006/relationships" xmlns:p="http://schemas.openxmlformats.org/presentationml/2006/main">
  <p:tag name="ORIGINALHEIGHT" val="123.7346"/>
  <p:tag name="ORIGINALWIDTH" val="403.4495"/>
  <p:tag name="OUTPUTDPI" val="1200"/>
  <p:tag name="LATEXADDIN" val="\documentclass{article}&#10;\usepackage{amsmath, amsfonts}&#10;\pagestyle{empty}&#10;\begin{document}&#10;&#10;\[&#10;\mathbb{SW}_{d,\tau}f&#10;\]&#10;&#10;&#10;\end{document}"/>
  <p:tag name="IGUANATEXSIZE" val="20"/>
  <p:tag name="IGUANATEXCURSOR" val="108"/>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672.6659"/>
  <p:tag name="ORIGINALWIDTH" val="1348.331"/>
  <p:tag name="OUTPUTDPI" val="1200"/>
  <p:tag name="LATEXADDIN" val="\documentclass{article}&#10;\usepackage{amsmath,amsfonts,mathrsfs,dsfont}&#10;\pagestyle{empty}&#10;\begin{document}&#10;&#10;\[&#10;SW_{d,\tau}f(t) = &#10;\begin{bmatrix}&#10;f(t) \\ f(t + \tau) \\ \vdots \\ f(t + d\tau)&#10;\end{bmatrix}&#10;\]&#10;\end{document}"/>
  <p:tag name="IGUANATEXSIZE" val="30"/>
  <p:tag name="IGUANATEXCURSOR" val="127"/>
  <p:tag name="TRANSPARENCY" val="True"/>
  <p:tag name="FILENAME" val=""/>
  <p:tag name="INPUTTYPE" val="0"/>
  <p:tag name="LATEXENGINEID" val="0"/>
  <p:tag name="TEMPFOLDER" val="c:\temp\"/>
</p:tagLst>
</file>

<file path=ppt/tags/tag30.xml><?xml version="1.0" encoding="utf-8"?>
<p:tagLst xmlns:a="http://schemas.openxmlformats.org/drawingml/2006/main" xmlns:r="http://schemas.openxmlformats.org/officeDocument/2006/relationships" xmlns:p="http://schemas.openxmlformats.org/presentationml/2006/main">
  <p:tag name="ORIGINALHEIGHT" val="128.9839"/>
  <p:tag name="ORIGINALWIDTH" val="763.4045"/>
  <p:tag name="OUTPUTDPI" val="1200"/>
  <p:tag name="LATEXADDIN" val="\documentclass{article}&#10;\usepackage{amsmath,amsfonts}&#10;\pagestyle{empty}&#10;\begin{document}&#10;\[&#10;\mathsf{dgm}_1(\mathbb{SW}_{d,\tau}g)&#10;\]&#10;&#10;&#10;\end{document}"/>
  <p:tag name="IGUANATEXSIZE" val="20"/>
  <p:tag name="IGUANATEXCURSOR" val="121"/>
  <p:tag name="TRANSPARENCY" val="True"/>
  <p:tag name="FILENAME" val=""/>
  <p:tag name="INPUTTYPE" val="0"/>
  <p:tag name="LATEXENGINEID" val="0"/>
  <p:tag name="TEMPFOLDER" val="c:\temp\"/>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amsfonts}&#10;\pagestyle{empty}&#10;\begin{document}&#10;\[&#10;\mathsf{rank} = 2&#10;\]&#10;&#10;&#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ORIGINALHEIGHT" val="123.7346"/>
  <p:tag name="ORIGINALWIDTH" val="1195.351"/>
  <p:tag name="OUTPUTDPI" val="1200"/>
  <p:tag name="LATEXADDIN" val="\documentclass{article}&#10;\usepackage{amsmath}&#10;\pagestyle{empty}&#10;\begin{document}&#10;&#10;\[&#10;f(t) = \cos(t) + \cos(3 t)&#10;\]&#10;&#10;&#10;\end{document}"/>
  <p:tag name="IGUANATEXSIZE" val="20"/>
  <p:tag name="IGUANATEXCURSOR" val="87"/>
  <p:tag name="TRANSPARENCY" val="True"/>
  <p:tag name="FILENAME" val=""/>
  <p:tag name="INPUTTYPE" val="0"/>
  <p:tag name="LATEXENGINEID" val="0"/>
  <p:tag name="TEMPFOLDER" val="c:\temp\"/>
</p:tagLst>
</file>

<file path=ppt/tags/tag33.xml><?xml version="1.0" encoding="utf-8"?>
<p:tagLst xmlns:a="http://schemas.openxmlformats.org/drawingml/2006/main" xmlns:r="http://schemas.openxmlformats.org/officeDocument/2006/relationships" xmlns:p="http://schemas.openxmlformats.org/presentationml/2006/main">
  <p:tag name="ORIGINALHEIGHT" val="123.7346"/>
  <p:tag name="ORIGINALWIDTH" val="1202.1"/>
  <p:tag name="OUTPUTDPI" val="1200"/>
  <p:tag name="LATEXADDIN" val="\documentclass{article}&#10;\usepackage{amsmath}&#10;\pagestyle{empty}&#10;\begin{document}&#10;&#10;\[&#10;g(t) = \cos(t) + \cos(\pi t)&#10;\]&#10;&#10;&#10;\end{document}"/>
  <p:tag name="IGUANATEXSIZE" val="20"/>
  <p:tag name="IGUANATEXCURSOR" val="87"/>
  <p:tag name="TRANSPARENCY" val="True"/>
  <p:tag name="FILENAME" val=""/>
  <p:tag name="INPUTTYPE" val="0"/>
  <p:tag name="LATEXENGINEID" val="0"/>
  <p:tag name="TEMPFOLDER" val="c:\temp\"/>
</p:tagLst>
</file>

<file path=ppt/tags/tag34.xml><?xml version="1.0" encoding="utf-8"?>
<p:tagLst xmlns:a="http://schemas.openxmlformats.org/drawingml/2006/main" xmlns:r="http://schemas.openxmlformats.org/officeDocument/2006/relationships" xmlns:p="http://schemas.openxmlformats.org/presentationml/2006/main">
  <p:tag name="ORIGINALHEIGHT" val="128.9839"/>
  <p:tag name="ORIGINALWIDTH" val="773.9032"/>
  <p:tag name="OUTPUTDPI" val="1200"/>
  <p:tag name="LATEXADDIN" val="\documentclass{article}&#10;\usepackage{amsmath,amsfonts}&#10;\pagestyle{empty}&#10;\begin{document}&#10;\[&#10;\mathsf{dgm}_1(\mathbb{SW}_{d,\tau}f)&#10;\]&#10;&#10;&#10;\end{document}"/>
  <p:tag name="IGUANATEXSIZE" val="20"/>
  <p:tag name="IGUANATEXCURSOR" val="121"/>
  <p:tag name="TRANSPARENCY" val="True"/>
  <p:tag name="FILENAME" val=""/>
  <p:tag name="INPUTTYPE" val="0"/>
  <p:tag name="LATEXENGINEID" val="0"/>
  <p:tag name="TEMPFOLDER" val="c:\temp\"/>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amsfonts}&#10;\pagestyle{empty}&#10;\begin{document}&#10;\[&#10;\mathsf{rank} = 1&#10;\]&#10;&#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ORIGINALHEIGHT" val="123.7346"/>
  <p:tag name="ORIGINALWIDTH" val="393.7008"/>
  <p:tag name="OUTPUTDPI" val="1200"/>
  <p:tag name="LATEXADDIN" val="\documentclass{article}&#10;\usepackage{amsmath, amsfonts}&#10;\pagestyle{empty}&#10;\begin{document}&#10;&#10;\[&#10;\mathbb{SW}_{d,\tau}g&#10;\]&#10;&#10;&#10;\end{document}"/>
  <p:tag name="IGUANATEXSIZE" val="20"/>
  <p:tag name="IGUANATEXCURSOR" val="108"/>
  <p:tag name="TRANSPARENCY" val="True"/>
  <p:tag name="FILENAME" val=""/>
  <p:tag name="INPUTTYPE" val="0"/>
  <p:tag name="LATEXENGINEID" val="0"/>
  <p:tag name="TEMPFOLDER" val="c:\temp\"/>
</p:tagLst>
</file>

<file path=ppt/tags/tag37.xml><?xml version="1.0" encoding="utf-8"?>
<p:tagLst xmlns:a="http://schemas.openxmlformats.org/drawingml/2006/main" xmlns:r="http://schemas.openxmlformats.org/officeDocument/2006/relationships" xmlns:p="http://schemas.openxmlformats.org/presentationml/2006/main">
  <p:tag name="ORIGINALHEIGHT" val="123.7346"/>
  <p:tag name="ORIGINALWIDTH" val="403.4495"/>
  <p:tag name="OUTPUTDPI" val="1200"/>
  <p:tag name="LATEXADDIN" val="\documentclass{article}&#10;\usepackage{amsmath, amsfonts}&#10;\pagestyle{empty}&#10;\begin{document}&#10;&#10;\[&#10;\mathbb{SW}_{d,\tau}f&#10;\]&#10;&#10;&#10;\end{document}"/>
  <p:tag name="IGUANATEXSIZE" val="20"/>
  <p:tag name="IGUANATEXCURSOR" val="108"/>
  <p:tag name="TRANSPARENCY" val="True"/>
  <p:tag name="FILENAME" val=""/>
  <p:tag name="INPUTTYPE" val="0"/>
  <p:tag name="LATEXENGINEID" val="0"/>
  <p:tag name="TEMPFOLDER" val="c:\temp\"/>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59.73"/>
  <p:tag name="ORIGINALWIDTH" val="1343.832"/>
  <p:tag name="LATEXADDIN" val="\documentclass{article}&#10;\usepackage{amsfonts,amsmath,amsthm,amsxtra,amssymb,mathrsfs,dsfont}&#10;\def\CP{\mathbb{C}\mathbf{P}}&#10;\def\RP{\mathbb{R}\mathbf{P}}&#10;\def\F{\mathbb{F}}&#10;\def\N{\mathbb{N}}&#10;\def\R{\mathbb{R}}&#10;\def\Z{\mathbb{Z}}&#10;\def\xx{\mathbf{x}}&#10;\def\yy{\mathbf{y}}&#10;\def\dgm{\mathsf{dgm}}&#10;\pagestyle{empty}&#10;\begin{document}&#10;\[&#10;f(t) = e^{it } + e^{i\sqrt{2}t} + e^{i \sqrt{3}t}&#10;\]&#10;\end{document}"/>
  <p:tag name="IGUANATEXSIZE" val="35"/>
  <p:tag name="IGUANATEXCURSOR" val="378"/>
  <p:tag name="TRANSPARENCY" val="True"/>
  <p:tag name="FILENAME" val=""/>
  <p:tag name="LATEXENGINEID" val="0"/>
  <p:tag name="TEMPFOLDER" val="c:\temp\"/>
  <p:tag name="LATEXFORMHEIGHT" val="312"/>
  <p:tag name="LATEXFORMWIDTH" val="518"/>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785.9017"/>
  <p:tag name="OUTPUTTYPE" val="PNG"/>
  <p:tag name="IGUANATEXVERSION" val="160"/>
  <p:tag name="LATEXADDIN" val="\documentclass{article}&#10;\usepackage{amsmath,amsfonts}&#10;\pagestyle{empty}&#10;\begin{document}&#10;&#10;\[&#10;\mathsf{dgm}_n(\mathbb{SW}_{d,\tau}f)&#10;\]&#10;&#10;&#10;\end{document}"/>
  <p:tag name="IGUANATEXSIZE" val="20"/>
  <p:tag name="IGUANATEXCURSOR" val="105"/>
  <p:tag name="TRANSPARENCY" val="True"/>
  <p:tag name="LATEXENGINEID" val="0"/>
  <p:tag name="TEMPFOLDER" val="c:\temp\"/>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RIGINALHEIGHT" val="111.7361"/>
  <p:tag name="ORIGINALWIDTH" val="257.9677"/>
  <p:tag name="OUTPUTDPI" val="1200"/>
  <p:tag name="LATEXADDIN" val="\documentclass{article}&#10;\usepackage{amsmath,amsfonts,mathrsfs,dsfont}&#10;\pagestyle{empty}&#10;\begin{document}&#10;&#10;\[&#10;\mathbb{R}^{d+1}&#10;\]&#10;\end{document}"/>
  <p:tag name="IGUANATEXSIZE" val="30"/>
  <p:tag name="IGUANATEXCURSOR" val="124"/>
  <p:tag name="TRANSPARENCY" val="True"/>
  <p:tag name="FILENAME" val=""/>
  <p:tag name="INPUTTYPE" val="0"/>
  <p:tag name="LATEXENGINEID" val="0"/>
  <p:tag name="TEMPFOLDER" val="c:\temp\"/>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785.9017"/>
  <p:tag name="OUTPUTTYPE" val="PNG"/>
  <p:tag name="IGUANATEXVERSION" val="160"/>
  <p:tag name="LATEXADDIN" val="\documentclass{article}&#10;\usepackage{amsmath,amsfonts}&#10;\pagestyle{empty}&#10;\begin{document}&#10;&#10;\[&#10;\mathsf{dgm}_n(\mathbb{SW}_{d,\tau}f)&#10;\]&#10;&#10;&#10;\end{document}"/>
  <p:tag name="IGUANATEXSIZE" val="20"/>
  <p:tag name="IGUANATEXCURSOR" val="105"/>
  <p:tag name="TRANSPARENCY" val="True"/>
  <p:tag name="LATEXENGINEID" val="0"/>
  <p:tag name="TEMPFOLDER" val="c:\temp\"/>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RIGINALHEIGHT" val="123.7346"/>
  <p:tag name="ORIGINALWIDTH" val="403.4495"/>
  <p:tag name="OUTPUTDPI" val="1200"/>
  <p:tag name="LATEXADDIN" val="\documentclass{article}&#10;\usepackage{amsmath,amsfonts,mathrsfs,dsfont}&#10;\pagestyle{empty}&#10;\begin{document}&#10;&#10;\[&#10;\mathbb{SW}_{d,\tau}f&#10;\]&#10;\end{document}"/>
  <p:tag name="IGUANATEXSIZE" val="30"/>
  <p:tag name="IGUANATEXCURSOR" val="130"/>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29.24638"/>
  <p:tag name="ORIGINALWIDTH" val="83.23961"/>
  <p:tag name="OUTPUTDPI" val="1200"/>
  <p:tag name="LATEXADDIN" val="\documentclass{article}&#10;\usepackage{amsmath,amsfonts,mathrsfs,dsfont}&#10;\pagestyle{empty}&#10;\begin{document}&#10;&#10;\[&#10;=&#10;\]&#10;\end{document}"/>
  <p:tag name="IGUANATEXSIZE" val="30"/>
  <p:tag name="IGUANATEXCURSOR" val="110"/>
  <p:tag name="TRANSPARENCY" val="Tru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78.74016"/>
  <p:tag name="ORIGINALWIDTH" val="38.99512"/>
  <p:tag name="OUTPUTDPI" val="1200"/>
  <p:tag name="LATEXADDIN" val="\documentclass{article}&#10;\usepackage{amsmath,amsfonts,mathrsfs,dsfont}&#10;\pagestyle{empty}&#10;\begin{document}&#10;&#10;\[&#10;t&#10;\]&#10;\end{document}"/>
  <p:tag name="IGUANATEXSIZE" val="35"/>
  <p:tag name="IGUANATEXCURSOR" val="110"/>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96.73788"/>
  <p:tag name="ORIGINALWIDTH" val="323.2096"/>
  <p:tag name="OUTPUTDPI" val="1200"/>
  <p:tag name="LATEXADDIN" val="\documentclass{article}&#10;\usepackage{amsmath,amsfonts,mathrsfs,dsfont}&#10;\pagestyle{empty}&#10;\begin{document}&#10;&#10;\[&#10;t + d\tau&#10;\]&#10;\end{document}"/>
  <p:tag name="IGUANATEXSIZE" val="35"/>
  <p:tag name="IGUANATEXCURSOR" val="118"/>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96.73788"/>
  <p:tag name="ORIGINALWIDTH" val="264.7169"/>
  <p:tag name="OUTPUTDPI" val="1200"/>
  <p:tag name="LATEXADDIN" val="\documentclass{article}&#10;\usepackage{amsmath,amsfonts,mathrsfs,dsfont}&#10;\pagestyle{empty}&#10;\begin{document}&#10;&#10;\[&#10;d + 1&#10;\]&#10;\end{document}"/>
  <p:tag name="IGUANATEXSIZE" val="30"/>
  <p:tag name="IGUANATEXCURSOR" val="114"/>
  <p:tag name="TRANSPARENCY" val="True"/>
  <p:tag name="FILENAME" val=""/>
  <p:tag name="INPUTTYPE" val="0"/>
  <p:tag name="LATEXENGINEID" val="0"/>
  <p:tag name="TEMPFOLDER" val="c:\temp\"/>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2373</Words>
  <Application>Microsoft Office PowerPoint</Application>
  <PresentationFormat>Widescreen</PresentationFormat>
  <Paragraphs>166</Paragraphs>
  <Slides>60</Slides>
  <Notes>38</Notes>
  <HiddenSlides>0</HiddenSlides>
  <MMClips>22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Calibri Light</vt:lpstr>
      <vt:lpstr>Office Theme</vt:lpstr>
      <vt:lpstr>PowerPoint Presentation</vt:lpstr>
      <vt:lpstr>PowerPoint Presentation</vt:lpstr>
      <vt:lpstr>Sliding Windows</vt:lpstr>
      <vt:lpstr>Sliding Windows</vt:lpstr>
      <vt:lpstr>PowerPoint Presentation</vt:lpstr>
      <vt:lpstr>PowerPoint Presentation</vt:lpstr>
      <vt:lpstr>SW1PerS: Sliding Windows and 1-Persistence Scoring</vt:lpstr>
      <vt:lpstr>PowerPoint Presentation</vt:lpstr>
      <vt:lpstr>PowerPoint Presentation</vt:lpstr>
      <vt:lpstr>Recap: SW1PerS (Sliding Windows and 1-Persistence Scoring)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Video Is The Most Periodic?</vt:lpstr>
      <vt:lpstr>Sliding Window Videos: A Generalization</vt:lpstr>
      <vt:lpstr>Sliding Window Videos: A Generalization</vt:lpstr>
      <vt:lpstr>Fourier Series Expansion </vt:lpstr>
      <vt:lpstr>Fourier Series Expansion </vt:lpstr>
      <vt:lpstr>Natural Videos, Periodic Summation</vt:lpstr>
      <vt:lpstr>Natural Videos, Periodic Summation</vt:lpstr>
      <vt:lpstr>Disambiguating Mirror Symmetric States</vt:lpstr>
      <vt:lpstr>Disambiguating Mirror Symmetric States</vt:lpstr>
      <vt:lpstr>Ranking Videos by Periodicity</vt:lpstr>
      <vt:lpstr>Mechanical Turk Human Periodicity Ratings</vt:lpstr>
      <vt:lpstr>Mechanical Turk Human Periodicity Ratings</vt:lpstr>
      <vt:lpstr>Autism Stereotypical Motor Motions</vt:lpstr>
      <vt:lpstr>Autism Stereotypical Motor Motions</vt:lpstr>
      <vt:lpstr>Autism Stereotypical Motor Motions</vt:lpstr>
      <vt:lpstr>Autism Stereotypical Motor Motions</vt:lpstr>
      <vt:lpstr>Autism Stereotypical Motor Motions</vt:lpstr>
      <vt:lpstr>Vocal Fold Pathology Identification in Video</vt:lpstr>
      <vt:lpstr>High Speed Glottography</vt:lpstr>
      <vt:lpstr>Vocal Fold Videos</vt:lpstr>
      <vt:lpstr>Vocal Folds Videos</vt:lpstr>
      <vt:lpstr>Vocal Fold Videos</vt:lpstr>
      <vt:lpstr>Vocal Fold Videos</vt:lpstr>
      <vt:lpstr>Vocal Fold Videos</vt:lpstr>
      <vt:lpstr>Vocal Fold Videos</vt:lpstr>
      <vt:lpstr>Vocal Fold Videos</vt:lpstr>
      <vt:lpstr>Vocal Fold Videos</vt:lpstr>
      <vt:lpstr>Vocal Fold Videos</vt:lpstr>
      <vt:lpstr>Vocal Fold Videos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Perea, Jose</dc:creator>
  <cp:lastModifiedBy>Perea, Jose</cp:lastModifiedBy>
  <cp:revision>8</cp:revision>
  <dcterms:created xsi:type="dcterms:W3CDTF">2023-03-21T15:50:37Z</dcterms:created>
  <dcterms:modified xsi:type="dcterms:W3CDTF">2023-06-18T19:14:26Z</dcterms:modified>
</cp:coreProperties>
</file>